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4_EF9D1E69.xml" ContentType="application/vnd.ms-powerpoint.comments+xml"/>
  <Override PartName="/ppt/comments/modernComment_105_CB78A616.xml" ContentType="application/vnd.ms-powerpoint.comments+xml"/>
  <Override PartName="/ppt/comments/modernComment_106_4E623FEF.xml" ContentType="application/vnd.ms-powerpoint.comments+xml"/>
  <Override PartName="/ppt/comments/modernComment_108_A1D9BDD6.xml" ContentType="application/vnd.ms-powerpoint.comments+xml"/>
  <Override PartName="/ppt/comments/modernComment_109_ECC5F2BB.xml" ContentType="application/vnd.ms-powerpoint.comments+xml"/>
  <Override PartName="/ppt/comments/modernComment_10A_6B253655.xml" ContentType="application/vnd.ms-powerpoint.comments+xml"/>
  <Override PartName="/ppt/comments/modernComment_10B_540D8F74.xml" ContentType="application/vnd.ms-powerpoint.comments+xml"/>
  <Override PartName="/ppt/comments/modernComment_10C_365CE48C.xml" ContentType="application/vnd.ms-powerpoint.comments+xml"/>
  <Override PartName="/ppt/comments/modernComment_10D_D18711C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1" r:id="rId19"/>
    <p:sldId id="273" r:id="rId20"/>
    <p:sldId id="275"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41D39D-D3C0-1651-7DAA-77813EB21696}" name="Dhyan Bhavsar" initials="DB" userId="S::dbhavsar@ualberta.ca::c420edbe-da14-4157-b4e6-2ea4db752fb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8/10/relationships/authors" Target="authors.xml"/></Relationships>
</file>

<file path=ppt/comments/modernComment_104_EF9D1E69.xml><?xml version="1.0" encoding="utf-8"?>
<p188:cmLst xmlns:a="http://schemas.openxmlformats.org/drawingml/2006/main" xmlns:r="http://schemas.openxmlformats.org/officeDocument/2006/relationships" xmlns:p188="http://schemas.microsoft.com/office/powerpoint/2018/8/main">
  <p188:cm id="{926BB798-A8A8-46FD-9D9C-C780AD1F7B71}" authorId="{2541D39D-D3C0-1651-7DAA-77813EB21696}" created="2024-10-31T02:02:46.609">
    <pc:sldMkLst xmlns:pc="http://schemas.microsoft.com/office/powerpoint/2013/main/command">
      <pc:docMk/>
      <pc:sldMk cId="4020051561" sldId="260"/>
    </pc:sldMkLst>
    <p188:txBody>
      <a:bodyPr/>
      <a:lstStyle/>
      <a:p>
        <a:r>
          <a:rPr lang="en-US"/>
          <a:t>Be more specific to wildfire 
Tailor the answer to forestry widlfire</a:t>
        </a:r>
      </a:p>
    </p188:txBody>
  </p188:cm>
</p188:cmLst>
</file>

<file path=ppt/comments/modernComment_105_CB78A616.xml><?xml version="1.0" encoding="utf-8"?>
<p188:cmLst xmlns:a="http://schemas.openxmlformats.org/drawingml/2006/main" xmlns:r="http://schemas.openxmlformats.org/officeDocument/2006/relationships" xmlns:p188="http://schemas.microsoft.com/office/powerpoint/2018/8/main">
  <p188:cm id="{1C760814-BDA6-4174-9808-1652D6ECD70A}" authorId="{2541D39D-D3C0-1651-7DAA-77813EB21696}" created="2024-10-31T02:03:28.282">
    <pc:sldMkLst xmlns:pc="http://schemas.microsoft.com/office/powerpoint/2013/main/command">
      <pc:docMk/>
      <pc:sldMk cId="3413681686" sldId="261"/>
    </pc:sldMkLst>
    <p188:txBody>
      <a:bodyPr/>
      <a:lstStyle/>
      <a:p>
        <a:r>
          <a:rPr lang="en-US"/>
          <a:t>Combine 6-7</a:t>
        </a:r>
      </a:p>
    </p188:txBody>
  </p188:cm>
</p188:cmLst>
</file>

<file path=ppt/comments/modernComment_106_4E623FEF.xml><?xml version="1.0" encoding="utf-8"?>
<p188:cmLst xmlns:a="http://schemas.openxmlformats.org/drawingml/2006/main" xmlns:r="http://schemas.openxmlformats.org/officeDocument/2006/relationships" xmlns:p188="http://schemas.microsoft.com/office/powerpoint/2018/8/main">
  <p188:cm id="{3490AD88-FF7D-4425-8131-556951DAB938}" authorId="{2541D39D-D3C0-1651-7DAA-77813EB21696}" created="2024-10-31T02:03:35.522">
    <pc:sldMkLst xmlns:pc="http://schemas.microsoft.com/office/powerpoint/2013/main/command">
      <pc:docMk/>
      <pc:sldMk cId="1315061743" sldId="262"/>
    </pc:sldMkLst>
    <p188:txBody>
      <a:bodyPr/>
      <a:lstStyle/>
      <a:p>
        <a:r>
          <a:rPr lang="en-US"/>
          <a:t>Combine 6-7</a:t>
        </a:r>
      </a:p>
    </p188:txBody>
  </p188:cm>
</p188:cmLst>
</file>

<file path=ppt/comments/modernComment_108_A1D9BDD6.xml><?xml version="1.0" encoding="utf-8"?>
<p188:cmLst xmlns:a="http://schemas.openxmlformats.org/drawingml/2006/main" xmlns:r="http://schemas.openxmlformats.org/officeDocument/2006/relationships" xmlns:p188="http://schemas.microsoft.com/office/powerpoint/2018/8/main">
  <p188:cm id="{123AB5C0-3FA9-4E3D-B3DA-B7805406C534}" authorId="{2541D39D-D3C0-1651-7DAA-77813EB21696}" created="2024-10-31T02:04:51.360">
    <pc:sldMkLst xmlns:pc="http://schemas.microsoft.com/office/powerpoint/2013/main/command">
      <pc:docMk/>
      <pc:sldMk cId="2715401686" sldId="264"/>
    </pc:sldMkLst>
    <p188:txBody>
      <a:bodyPr/>
      <a:lstStyle/>
      <a:p>
        <a:r>
          <a:rPr lang="en-US"/>
          <a:t>Add trend of wildfire</a:t>
        </a:r>
      </a:p>
    </p188:txBody>
  </p188:cm>
</p188:cmLst>
</file>

<file path=ppt/comments/modernComment_109_ECC5F2BB.xml><?xml version="1.0" encoding="utf-8"?>
<p188:cmLst xmlns:a="http://schemas.openxmlformats.org/drawingml/2006/main" xmlns:r="http://schemas.openxmlformats.org/officeDocument/2006/relationships" xmlns:p188="http://schemas.microsoft.com/office/powerpoint/2018/8/main">
  <p188:cm id="{6463B49F-218E-442F-A693-51D0924C6EFA}" authorId="{2541D39D-D3C0-1651-7DAA-77813EB21696}" created="2024-10-31T02:05:25.523">
    <pc:sldMkLst xmlns:pc="http://schemas.microsoft.com/office/powerpoint/2013/main/command">
      <pc:docMk/>
      <pc:sldMk cId="3972395707" sldId="265"/>
    </pc:sldMkLst>
    <p188:txBody>
      <a:bodyPr/>
      <a:lstStyle/>
      <a:p>
        <a:r>
          <a:rPr lang="en-US"/>
          <a:t>Provide rationale</a:t>
        </a:r>
      </a:p>
    </p188:txBody>
  </p188:cm>
</p188:cmLst>
</file>

<file path=ppt/comments/modernComment_10A_6B253655.xml><?xml version="1.0" encoding="utf-8"?>
<p188:cmLst xmlns:a="http://schemas.openxmlformats.org/drawingml/2006/main" xmlns:r="http://schemas.openxmlformats.org/officeDocument/2006/relationships" xmlns:p188="http://schemas.microsoft.com/office/powerpoint/2018/8/main">
  <p188:cm id="{DFF33433-2863-47C4-AD11-DDC8CACBD209}" authorId="{2541D39D-D3C0-1651-7DAA-77813EB21696}" created="2024-10-31T02:05:48.631">
    <pc:sldMkLst xmlns:pc="http://schemas.microsoft.com/office/powerpoint/2013/main/command">
      <pc:docMk/>
      <pc:sldMk cId="1797600853" sldId="266"/>
    </pc:sldMkLst>
    <p188:txBody>
      <a:bodyPr/>
      <a:lstStyle/>
      <a:p>
        <a:r>
          <a:rPr lang="en-US"/>
          <a:t>Explanation of trend</a:t>
        </a:r>
      </a:p>
    </p188:txBody>
  </p188:cm>
</p188:cmLst>
</file>

<file path=ppt/comments/modernComment_10B_540D8F74.xml><?xml version="1.0" encoding="utf-8"?>
<p188:cmLst xmlns:a="http://schemas.openxmlformats.org/drawingml/2006/main" xmlns:r="http://schemas.openxmlformats.org/officeDocument/2006/relationships" xmlns:p188="http://schemas.microsoft.com/office/powerpoint/2018/8/main">
  <p188:cm id="{3D5C534E-B4FB-4EB5-8937-D56D2B1CDAB7}" authorId="{2541D39D-D3C0-1651-7DAA-77813EB21696}" created="2024-10-31T02:06:28.605">
    <pc:sldMkLst xmlns:pc="http://schemas.microsoft.com/office/powerpoint/2013/main/command">
      <pc:docMk/>
      <pc:sldMk cId="1410174836" sldId="267"/>
    </pc:sldMkLst>
    <p188:replyLst>
      <p188:reply id="{EAEE81B7-6B84-4D6E-A6A1-5AF114C51F85}" authorId="{2541D39D-D3C0-1651-7DAA-77813EB21696}" created="2024-10-31T02:07:43.012">
        <p188:txBody>
          <a:bodyPr/>
          <a:lstStyle/>
          <a:p>
            <a:r>
              <a:rPr lang="en-US"/>
              <a:t>Add more neuro network Assignment 3-4)</a:t>
            </a:r>
          </a:p>
        </p188:txBody>
      </p188:reply>
    </p188:replyLst>
    <p188:txBody>
      <a:bodyPr/>
      <a:lstStyle/>
      <a:p>
        <a:r>
          <a:rPr lang="en-US"/>
          <a:t>Combine 12-14</a:t>
        </a:r>
      </a:p>
    </p188:txBody>
  </p188:cm>
</p188:cmLst>
</file>

<file path=ppt/comments/modernComment_10C_365CE48C.xml><?xml version="1.0" encoding="utf-8"?>
<p188:cmLst xmlns:a="http://schemas.openxmlformats.org/drawingml/2006/main" xmlns:r="http://schemas.openxmlformats.org/officeDocument/2006/relationships" xmlns:p188="http://schemas.microsoft.com/office/powerpoint/2018/8/main">
  <p188:cm id="{EBF6781D-7B04-4E34-BC1E-446DA5E9BA3C}" authorId="{2541D39D-D3C0-1651-7DAA-77813EB21696}" created="2024-10-31T02:08:42.400">
    <pc:sldMkLst xmlns:pc="http://schemas.microsoft.com/office/powerpoint/2013/main/command">
      <pc:docMk/>
      <pc:sldMk cId="912057484" sldId="268"/>
    </pc:sldMkLst>
    <p188:txBody>
      <a:bodyPr/>
      <a:lstStyle/>
      <a:p>
        <a:r>
          <a:rPr lang="en-US"/>
          <a:t>Justification and more than one technique</a:t>
        </a:r>
      </a:p>
    </p188:txBody>
  </p188:cm>
</p188:cmLst>
</file>

<file path=ppt/comments/modernComment_10D_D18711CE.xml><?xml version="1.0" encoding="utf-8"?>
<p188:cmLst xmlns:a="http://schemas.openxmlformats.org/drawingml/2006/main" xmlns:r="http://schemas.openxmlformats.org/officeDocument/2006/relationships" xmlns:p188="http://schemas.microsoft.com/office/powerpoint/2018/8/main">
  <p188:cm id="{E80A11EE-7882-41C8-AAD8-A59A0C7CE006}" authorId="{2541D39D-D3C0-1651-7DAA-77813EB21696}" created="2024-10-31T02:06:35.197">
    <pc:sldMkLst xmlns:pc="http://schemas.microsoft.com/office/powerpoint/2013/main/command">
      <pc:docMk/>
      <pc:sldMk cId="3515290062" sldId="269"/>
    </pc:sldMkLst>
    <p188:txBody>
      <a:bodyPr/>
      <a:lstStyle/>
      <a:p>
        <a:r>
          <a:rPr lang="en-US"/>
          <a:t>Combine 12-14</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1417B-D79D-4371-A128-C70D2DE9F99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31A39AE-7E0D-48D4-BC67-143E703F7A7D}">
      <dgm:prSet/>
      <dgm:spPr/>
      <dgm:t>
        <a:bodyPr/>
        <a:lstStyle/>
        <a:p>
          <a:pPr>
            <a:lnSpc>
              <a:spcPct val="100000"/>
            </a:lnSpc>
          </a:pPr>
          <a:r>
            <a:rPr lang="en-US"/>
            <a:t>Business Problem Statement</a:t>
          </a:r>
        </a:p>
      </dgm:t>
    </dgm:pt>
    <dgm:pt modelId="{11FF4A56-CEBB-44A2-8F15-5B334EB2A56C}" type="parTrans" cxnId="{82E7F8D3-0E74-4C41-B138-D83EE4E2EE41}">
      <dgm:prSet/>
      <dgm:spPr/>
      <dgm:t>
        <a:bodyPr/>
        <a:lstStyle/>
        <a:p>
          <a:endParaRPr lang="en-US"/>
        </a:p>
      </dgm:t>
    </dgm:pt>
    <dgm:pt modelId="{D90C9E78-F69D-49E7-9CAE-122E435087E0}" type="sibTrans" cxnId="{82E7F8D3-0E74-4C41-B138-D83EE4E2EE41}">
      <dgm:prSet/>
      <dgm:spPr/>
      <dgm:t>
        <a:bodyPr/>
        <a:lstStyle/>
        <a:p>
          <a:endParaRPr lang="en-US"/>
        </a:p>
      </dgm:t>
    </dgm:pt>
    <dgm:pt modelId="{0BAA200E-C664-40D3-99D3-B3FDE1D1CE76}">
      <dgm:prSet/>
      <dgm:spPr/>
      <dgm:t>
        <a:bodyPr/>
        <a:lstStyle/>
        <a:p>
          <a:pPr>
            <a:lnSpc>
              <a:spcPct val="100000"/>
            </a:lnSpc>
          </a:pPr>
          <a:r>
            <a:rPr lang="en-US"/>
            <a:t>Responsible AI / Ethical Considerations</a:t>
          </a:r>
        </a:p>
      </dgm:t>
    </dgm:pt>
    <dgm:pt modelId="{A564F81A-B7CD-4828-838A-84AD3CE65522}" type="parTrans" cxnId="{C651A139-E029-4C87-9185-5E7A98792081}">
      <dgm:prSet/>
      <dgm:spPr/>
      <dgm:t>
        <a:bodyPr/>
        <a:lstStyle/>
        <a:p>
          <a:endParaRPr lang="en-US"/>
        </a:p>
      </dgm:t>
    </dgm:pt>
    <dgm:pt modelId="{F7829D6F-7B62-4948-A2A5-537E7041507E}" type="sibTrans" cxnId="{C651A139-E029-4C87-9185-5E7A98792081}">
      <dgm:prSet/>
      <dgm:spPr/>
      <dgm:t>
        <a:bodyPr/>
        <a:lstStyle/>
        <a:p>
          <a:endParaRPr lang="en-US"/>
        </a:p>
      </dgm:t>
    </dgm:pt>
    <dgm:pt modelId="{B9636B02-8F1A-4D31-A48B-DE38466E6DFA}">
      <dgm:prSet/>
      <dgm:spPr/>
      <dgm:t>
        <a:bodyPr/>
        <a:lstStyle/>
        <a:p>
          <a:pPr>
            <a:lnSpc>
              <a:spcPct val="100000"/>
            </a:lnSpc>
          </a:pPr>
          <a:r>
            <a:rPr lang="en-US"/>
            <a:t>Project Goals</a:t>
          </a:r>
        </a:p>
      </dgm:t>
    </dgm:pt>
    <dgm:pt modelId="{D7B2AE24-F880-4225-97EC-C07A487431D7}" type="parTrans" cxnId="{85ABBD27-D1DA-40C1-BA3D-D1532055BBE2}">
      <dgm:prSet/>
      <dgm:spPr/>
      <dgm:t>
        <a:bodyPr/>
        <a:lstStyle/>
        <a:p>
          <a:endParaRPr lang="en-US"/>
        </a:p>
      </dgm:t>
    </dgm:pt>
    <dgm:pt modelId="{78785368-6657-4152-9460-7BB6DAF63D99}" type="sibTrans" cxnId="{85ABBD27-D1DA-40C1-BA3D-D1532055BBE2}">
      <dgm:prSet/>
      <dgm:spPr/>
      <dgm:t>
        <a:bodyPr/>
        <a:lstStyle/>
        <a:p>
          <a:endParaRPr lang="en-US"/>
        </a:p>
      </dgm:t>
    </dgm:pt>
    <dgm:pt modelId="{4D526FD9-25EF-49B6-A6BF-5114044F333C}">
      <dgm:prSet/>
      <dgm:spPr/>
      <dgm:t>
        <a:bodyPr/>
        <a:lstStyle/>
        <a:p>
          <a:pPr>
            <a:lnSpc>
              <a:spcPct val="100000"/>
            </a:lnSpc>
          </a:pPr>
          <a:r>
            <a:rPr lang="en-US"/>
            <a:t>Data Context</a:t>
          </a:r>
        </a:p>
      </dgm:t>
    </dgm:pt>
    <dgm:pt modelId="{78E15AAE-ECD9-45B2-A847-79D72575893C}" type="parTrans" cxnId="{695363D8-D33E-43DF-A0A0-706D4C9A9DEF}">
      <dgm:prSet/>
      <dgm:spPr/>
      <dgm:t>
        <a:bodyPr/>
        <a:lstStyle/>
        <a:p>
          <a:endParaRPr lang="en-US"/>
        </a:p>
      </dgm:t>
    </dgm:pt>
    <dgm:pt modelId="{ABCB727F-EB88-4F18-8CBE-7E988EB4FCEE}" type="sibTrans" cxnId="{695363D8-D33E-43DF-A0A0-706D4C9A9DEF}">
      <dgm:prSet/>
      <dgm:spPr/>
      <dgm:t>
        <a:bodyPr/>
        <a:lstStyle/>
        <a:p>
          <a:endParaRPr lang="en-US"/>
        </a:p>
      </dgm:t>
    </dgm:pt>
    <dgm:pt modelId="{1891014D-469E-42ED-ADE1-EBA56DE5442F}">
      <dgm:prSet/>
      <dgm:spPr/>
      <dgm:t>
        <a:bodyPr/>
        <a:lstStyle/>
        <a:p>
          <a:pPr>
            <a:lnSpc>
              <a:spcPct val="100000"/>
            </a:lnSpc>
          </a:pPr>
          <a:r>
            <a:rPr lang="en-US"/>
            <a:t>Exploratory Data Analysis</a:t>
          </a:r>
        </a:p>
      </dgm:t>
    </dgm:pt>
    <dgm:pt modelId="{3A79EB85-69AF-4F11-A3A6-A4815E45C80C}" type="parTrans" cxnId="{6DB78F51-3F62-4325-83F8-308F8558C9B5}">
      <dgm:prSet/>
      <dgm:spPr/>
      <dgm:t>
        <a:bodyPr/>
        <a:lstStyle/>
        <a:p>
          <a:endParaRPr lang="en-US"/>
        </a:p>
      </dgm:t>
    </dgm:pt>
    <dgm:pt modelId="{00FA6297-4676-4118-8B98-D1198D425B40}" type="sibTrans" cxnId="{6DB78F51-3F62-4325-83F8-308F8558C9B5}">
      <dgm:prSet/>
      <dgm:spPr/>
      <dgm:t>
        <a:bodyPr/>
        <a:lstStyle/>
        <a:p>
          <a:endParaRPr lang="en-US"/>
        </a:p>
      </dgm:t>
    </dgm:pt>
    <dgm:pt modelId="{B2676FFE-EFE9-45E8-AF06-A32628AF99DC}">
      <dgm:prSet/>
      <dgm:spPr/>
      <dgm:t>
        <a:bodyPr/>
        <a:lstStyle/>
        <a:p>
          <a:pPr>
            <a:lnSpc>
              <a:spcPct val="100000"/>
            </a:lnSpc>
          </a:pPr>
          <a:r>
            <a:rPr lang="en-US"/>
            <a:t>Technical Approach</a:t>
          </a:r>
        </a:p>
      </dgm:t>
    </dgm:pt>
    <dgm:pt modelId="{E4954E77-E5DA-405F-90C0-014FE4BF7D99}" type="parTrans" cxnId="{7E180C40-3850-41E5-8FB8-A9F7F68B6D7E}">
      <dgm:prSet/>
      <dgm:spPr/>
      <dgm:t>
        <a:bodyPr/>
        <a:lstStyle/>
        <a:p>
          <a:endParaRPr lang="en-US"/>
        </a:p>
      </dgm:t>
    </dgm:pt>
    <dgm:pt modelId="{06FD96A1-2CEE-4134-9C0D-D4421B10F5E0}" type="sibTrans" cxnId="{7E180C40-3850-41E5-8FB8-A9F7F68B6D7E}">
      <dgm:prSet/>
      <dgm:spPr/>
      <dgm:t>
        <a:bodyPr/>
        <a:lstStyle/>
        <a:p>
          <a:endParaRPr lang="en-US"/>
        </a:p>
      </dgm:t>
    </dgm:pt>
    <dgm:pt modelId="{1ABE06CB-60D9-4FC2-8C1C-3F925F409968}">
      <dgm:prSet/>
      <dgm:spPr/>
      <dgm:t>
        <a:bodyPr/>
        <a:lstStyle/>
        <a:p>
          <a:pPr>
            <a:lnSpc>
              <a:spcPct val="100000"/>
            </a:lnSpc>
          </a:pPr>
          <a:r>
            <a:rPr lang="en-US"/>
            <a:t>Conclusion &amp; Next Steps</a:t>
          </a:r>
        </a:p>
      </dgm:t>
    </dgm:pt>
    <dgm:pt modelId="{D8D830B5-8998-493A-B221-E4AFA3D0D0EA}" type="parTrans" cxnId="{906D3659-BDFC-4910-A0AF-C208934A0D01}">
      <dgm:prSet/>
      <dgm:spPr/>
      <dgm:t>
        <a:bodyPr/>
        <a:lstStyle/>
        <a:p>
          <a:endParaRPr lang="en-US"/>
        </a:p>
      </dgm:t>
    </dgm:pt>
    <dgm:pt modelId="{9C5F3CBA-67E0-441B-9AF0-A02CBE1D269C}" type="sibTrans" cxnId="{906D3659-BDFC-4910-A0AF-C208934A0D01}">
      <dgm:prSet/>
      <dgm:spPr/>
      <dgm:t>
        <a:bodyPr/>
        <a:lstStyle/>
        <a:p>
          <a:endParaRPr lang="en-US"/>
        </a:p>
      </dgm:t>
    </dgm:pt>
    <dgm:pt modelId="{2CE82FA8-AD52-4320-BA31-4E2C3563D0AE}" type="pres">
      <dgm:prSet presAssocID="{34E1417B-D79D-4371-A128-C70D2DE9F99F}" presName="root" presStyleCnt="0">
        <dgm:presLayoutVars>
          <dgm:dir/>
          <dgm:resizeHandles val="exact"/>
        </dgm:presLayoutVars>
      </dgm:prSet>
      <dgm:spPr/>
    </dgm:pt>
    <dgm:pt modelId="{F63FCE36-5716-414C-8E3F-FBA835E97D7A}" type="pres">
      <dgm:prSet presAssocID="{D31A39AE-7E0D-48D4-BC67-143E703F7A7D}" presName="compNode" presStyleCnt="0"/>
      <dgm:spPr/>
    </dgm:pt>
    <dgm:pt modelId="{1AFDC59D-2066-446D-BE21-401F62EC319B}" type="pres">
      <dgm:prSet presAssocID="{D31A39AE-7E0D-48D4-BC67-143E703F7A7D}" presName="bgRect" presStyleLbl="bgShp" presStyleIdx="0" presStyleCnt="7"/>
      <dgm:spPr/>
    </dgm:pt>
    <dgm:pt modelId="{6DFA2BB1-474B-4BED-A1DA-C75A2947274C}" type="pres">
      <dgm:prSet presAssocID="{D31A39AE-7E0D-48D4-BC67-143E703F7A7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00A8105F-6D17-4974-9A3E-F6FAADEBD432}" type="pres">
      <dgm:prSet presAssocID="{D31A39AE-7E0D-48D4-BC67-143E703F7A7D}" presName="spaceRect" presStyleCnt="0"/>
      <dgm:spPr/>
    </dgm:pt>
    <dgm:pt modelId="{A6B4F1F8-C020-478D-B5FF-A9F1BE173B4C}" type="pres">
      <dgm:prSet presAssocID="{D31A39AE-7E0D-48D4-BC67-143E703F7A7D}" presName="parTx" presStyleLbl="revTx" presStyleIdx="0" presStyleCnt="7">
        <dgm:presLayoutVars>
          <dgm:chMax val="0"/>
          <dgm:chPref val="0"/>
        </dgm:presLayoutVars>
      </dgm:prSet>
      <dgm:spPr/>
    </dgm:pt>
    <dgm:pt modelId="{B5FAB01B-D3EC-4415-B617-B47C621096DD}" type="pres">
      <dgm:prSet presAssocID="{D90C9E78-F69D-49E7-9CAE-122E435087E0}" presName="sibTrans" presStyleCnt="0"/>
      <dgm:spPr/>
    </dgm:pt>
    <dgm:pt modelId="{553A50EC-9E2F-4C69-9A1D-82D6328618AD}" type="pres">
      <dgm:prSet presAssocID="{0BAA200E-C664-40D3-99D3-B3FDE1D1CE76}" presName="compNode" presStyleCnt="0"/>
      <dgm:spPr/>
    </dgm:pt>
    <dgm:pt modelId="{A9B660A3-097D-4A78-B566-A70B265A8491}" type="pres">
      <dgm:prSet presAssocID="{0BAA200E-C664-40D3-99D3-B3FDE1D1CE76}" presName="bgRect" presStyleLbl="bgShp" presStyleIdx="1" presStyleCnt="7"/>
      <dgm:spPr/>
    </dgm:pt>
    <dgm:pt modelId="{B2025F17-217D-444D-88A1-DFBB2B1233D8}" type="pres">
      <dgm:prSet presAssocID="{0BAA200E-C664-40D3-99D3-B3FDE1D1CE7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4AF4DA94-D3A1-4C98-B306-CAD8FF5E31AE}" type="pres">
      <dgm:prSet presAssocID="{0BAA200E-C664-40D3-99D3-B3FDE1D1CE76}" presName="spaceRect" presStyleCnt="0"/>
      <dgm:spPr/>
    </dgm:pt>
    <dgm:pt modelId="{D21747B7-A302-43EB-9E2A-B036E1A53C69}" type="pres">
      <dgm:prSet presAssocID="{0BAA200E-C664-40D3-99D3-B3FDE1D1CE76}" presName="parTx" presStyleLbl="revTx" presStyleIdx="1" presStyleCnt="7">
        <dgm:presLayoutVars>
          <dgm:chMax val="0"/>
          <dgm:chPref val="0"/>
        </dgm:presLayoutVars>
      </dgm:prSet>
      <dgm:spPr/>
    </dgm:pt>
    <dgm:pt modelId="{C800AA8E-EA11-48A0-A0FE-B9FCE768D1A1}" type="pres">
      <dgm:prSet presAssocID="{F7829D6F-7B62-4948-A2A5-537E7041507E}" presName="sibTrans" presStyleCnt="0"/>
      <dgm:spPr/>
    </dgm:pt>
    <dgm:pt modelId="{9949D376-5AB9-4DF2-827F-F447CD0A3DED}" type="pres">
      <dgm:prSet presAssocID="{B9636B02-8F1A-4D31-A48B-DE38466E6DFA}" presName="compNode" presStyleCnt="0"/>
      <dgm:spPr/>
    </dgm:pt>
    <dgm:pt modelId="{59583A5F-832A-4C76-9984-EFF551E6378D}" type="pres">
      <dgm:prSet presAssocID="{B9636B02-8F1A-4D31-A48B-DE38466E6DFA}" presName="bgRect" presStyleLbl="bgShp" presStyleIdx="2" presStyleCnt="7"/>
      <dgm:spPr/>
    </dgm:pt>
    <dgm:pt modelId="{D1290D69-126A-4B64-8BC6-E41D19D4F0D8}" type="pres">
      <dgm:prSet presAssocID="{B9636B02-8F1A-4D31-A48B-DE38466E6DF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1F2F630C-A834-4E58-994F-58E9A018E2DD}" type="pres">
      <dgm:prSet presAssocID="{B9636B02-8F1A-4D31-A48B-DE38466E6DFA}" presName="spaceRect" presStyleCnt="0"/>
      <dgm:spPr/>
    </dgm:pt>
    <dgm:pt modelId="{0D355106-5561-4048-8EBC-49D5B9936084}" type="pres">
      <dgm:prSet presAssocID="{B9636B02-8F1A-4D31-A48B-DE38466E6DFA}" presName="parTx" presStyleLbl="revTx" presStyleIdx="2" presStyleCnt="7">
        <dgm:presLayoutVars>
          <dgm:chMax val="0"/>
          <dgm:chPref val="0"/>
        </dgm:presLayoutVars>
      </dgm:prSet>
      <dgm:spPr/>
    </dgm:pt>
    <dgm:pt modelId="{A396B536-F5E3-4114-A9DA-6719C0DCFD56}" type="pres">
      <dgm:prSet presAssocID="{78785368-6657-4152-9460-7BB6DAF63D99}" presName="sibTrans" presStyleCnt="0"/>
      <dgm:spPr/>
    </dgm:pt>
    <dgm:pt modelId="{6756CBDF-8474-4079-A02B-30221CCA2A93}" type="pres">
      <dgm:prSet presAssocID="{4D526FD9-25EF-49B6-A6BF-5114044F333C}" presName="compNode" presStyleCnt="0"/>
      <dgm:spPr/>
    </dgm:pt>
    <dgm:pt modelId="{964D1A5B-8C66-47EA-9975-F8A7490F75DB}" type="pres">
      <dgm:prSet presAssocID="{4D526FD9-25EF-49B6-A6BF-5114044F333C}" presName="bgRect" presStyleLbl="bgShp" presStyleIdx="3" presStyleCnt="7"/>
      <dgm:spPr/>
    </dgm:pt>
    <dgm:pt modelId="{91184042-B73C-4FA1-B3F1-0A3B8DBE259A}" type="pres">
      <dgm:prSet presAssocID="{4D526FD9-25EF-49B6-A6BF-5114044F333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17C0CDBD-3C96-4737-9CE6-FF5849BCD371}" type="pres">
      <dgm:prSet presAssocID="{4D526FD9-25EF-49B6-A6BF-5114044F333C}" presName="spaceRect" presStyleCnt="0"/>
      <dgm:spPr/>
    </dgm:pt>
    <dgm:pt modelId="{808C6026-1129-4EA3-8062-F09E4C5CD35D}" type="pres">
      <dgm:prSet presAssocID="{4D526FD9-25EF-49B6-A6BF-5114044F333C}" presName="parTx" presStyleLbl="revTx" presStyleIdx="3" presStyleCnt="7">
        <dgm:presLayoutVars>
          <dgm:chMax val="0"/>
          <dgm:chPref val="0"/>
        </dgm:presLayoutVars>
      </dgm:prSet>
      <dgm:spPr/>
    </dgm:pt>
    <dgm:pt modelId="{15F056D2-FD55-4C2A-BCC0-AD774E96B55E}" type="pres">
      <dgm:prSet presAssocID="{ABCB727F-EB88-4F18-8CBE-7E988EB4FCEE}" presName="sibTrans" presStyleCnt="0"/>
      <dgm:spPr/>
    </dgm:pt>
    <dgm:pt modelId="{69B626CA-E38A-4ACC-B43D-36C5CD19DF98}" type="pres">
      <dgm:prSet presAssocID="{1891014D-469E-42ED-ADE1-EBA56DE5442F}" presName="compNode" presStyleCnt="0"/>
      <dgm:spPr/>
    </dgm:pt>
    <dgm:pt modelId="{6610BC6F-D64A-4345-B7F5-DD5FFD9EF1D5}" type="pres">
      <dgm:prSet presAssocID="{1891014D-469E-42ED-ADE1-EBA56DE5442F}" presName="bgRect" presStyleLbl="bgShp" presStyleIdx="4" presStyleCnt="7"/>
      <dgm:spPr/>
    </dgm:pt>
    <dgm:pt modelId="{57BCA188-BA9A-4E51-A9F0-24A0289C3DD8}" type="pres">
      <dgm:prSet presAssocID="{1891014D-469E-42ED-ADE1-EBA56DE5442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gnifying glass"/>
        </a:ext>
      </dgm:extLst>
    </dgm:pt>
    <dgm:pt modelId="{A2DAEAB2-9FC2-4C74-8A39-25BB7A4E8878}" type="pres">
      <dgm:prSet presAssocID="{1891014D-469E-42ED-ADE1-EBA56DE5442F}" presName="spaceRect" presStyleCnt="0"/>
      <dgm:spPr/>
    </dgm:pt>
    <dgm:pt modelId="{68F13B46-198B-4215-A3D5-8EC8B3FD0F8C}" type="pres">
      <dgm:prSet presAssocID="{1891014D-469E-42ED-ADE1-EBA56DE5442F}" presName="parTx" presStyleLbl="revTx" presStyleIdx="4" presStyleCnt="7">
        <dgm:presLayoutVars>
          <dgm:chMax val="0"/>
          <dgm:chPref val="0"/>
        </dgm:presLayoutVars>
      </dgm:prSet>
      <dgm:spPr/>
    </dgm:pt>
    <dgm:pt modelId="{92BE602C-4ECE-466F-98B6-05F53D5E53C5}" type="pres">
      <dgm:prSet presAssocID="{00FA6297-4676-4118-8B98-D1198D425B40}" presName="sibTrans" presStyleCnt="0"/>
      <dgm:spPr/>
    </dgm:pt>
    <dgm:pt modelId="{D6608105-6FB4-4BA4-94D0-992D02FE3ED1}" type="pres">
      <dgm:prSet presAssocID="{B2676FFE-EFE9-45E8-AF06-A32628AF99DC}" presName="compNode" presStyleCnt="0"/>
      <dgm:spPr/>
    </dgm:pt>
    <dgm:pt modelId="{B2DFD554-4BC7-4CA9-A40C-6F7065E19FD5}" type="pres">
      <dgm:prSet presAssocID="{B2676FFE-EFE9-45E8-AF06-A32628AF99DC}" presName="bgRect" presStyleLbl="bgShp" presStyleIdx="5" presStyleCnt="7"/>
      <dgm:spPr/>
    </dgm:pt>
    <dgm:pt modelId="{60B5D8EC-F849-43CA-9948-A81A161CB8CD}" type="pres">
      <dgm:prSet presAssocID="{B2676FFE-EFE9-45E8-AF06-A32628AF99D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68A8FB02-EC3C-4E15-9BBA-DDAA50D24111}" type="pres">
      <dgm:prSet presAssocID="{B2676FFE-EFE9-45E8-AF06-A32628AF99DC}" presName="spaceRect" presStyleCnt="0"/>
      <dgm:spPr/>
    </dgm:pt>
    <dgm:pt modelId="{1364C79D-4102-47A3-B958-FFAA948E061C}" type="pres">
      <dgm:prSet presAssocID="{B2676FFE-EFE9-45E8-AF06-A32628AF99DC}" presName="parTx" presStyleLbl="revTx" presStyleIdx="5" presStyleCnt="7">
        <dgm:presLayoutVars>
          <dgm:chMax val="0"/>
          <dgm:chPref val="0"/>
        </dgm:presLayoutVars>
      </dgm:prSet>
      <dgm:spPr/>
    </dgm:pt>
    <dgm:pt modelId="{577D126B-D0CA-4168-876A-5970D65CC8CD}" type="pres">
      <dgm:prSet presAssocID="{06FD96A1-2CEE-4134-9C0D-D4421B10F5E0}" presName="sibTrans" presStyleCnt="0"/>
      <dgm:spPr/>
    </dgm:pt>
    <dgm:pt modelId="{839AD298-B962-40B0-8C86-8EA8CBB287DC}" type="pres">
      <dgm:prSet presAssocID="{1ABE06CB-60D9-4FC2-8C1C-3F925F409968}" presName="compNode" presStyleCnt="0"/>
      <dgm:spPr/>
    </dgm:pt>
    <dgm:pt modelId="{99C237EE-FA95-4C72-AD9D-488F4B0D5F65}" type="pres">
      <dgm:prSet presAssocID="{1ABE06CB-60D9-4FC2-8C1C-3F925F409968}" presName="bgRect" presStyleLbl="bgShp" presStyleIdx="6" presStyleCnt="7"/>
      <dgm:spPr/>
    </dgm:pt>
    <dgm:pt modelId="{2550C115-F10A-4F8C-82BF-E69F24D88705}" type="pres">
      <dgm:prSet presAssocID="{1ABE06CB-60D9-4FC2-8C1C-3F925F40996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eckmark"/>
        </a:ext>
      </dgm:extLst>
    </dgm:pt>
    <dgm:pt modelId="{B6BE5155-8FA8-48DA-9D20-EA278E3EB224}" type="pres">
      <dgm:prSet presAssocID="{1ABE06CB-60D9-4FC2-8C1C-3F925F409968}" presName="spaceRect" presStyleCnt="0"/>
      <dgm:spPr/>
    </dgm:pt>
    <dgm:pt modelId="{0FC89199-5FEB-4247-A767-ABA277661AD2}" type="pres">
      <dgm:prSet presAssocID="{1ABE06CB-60D9-4FC2-8C1C-3F925F409968}" presName="parTx" presStyleLbl="revTx" presStyleIdx="6" presStyleCnt="7">
        <dgm:presLayoutVars>
          <dgm:chMax val="0"/>
          <dgm:chPref val="0"/>
        </dgm:presLayoutVars>
      </dgm:prSet>
      <dgm:spPr/>
    </dgm:pt>
  </dgm:ptLst>
  <dgm:cxnLst>
    <dgm:cxn modelId="{27A04F0F-09B4-4F9B-AB83-1FDD3609160F}" type="presOf" srcId="{1ABE06CB-60D9-4FC2-8C1C-3F925F409968}" destId="{0FC89199-5FEB-4247-A767-ABA277661AD2}" srcOrd="0" destOrd="0" presId="urn:microsoft.com/office/officeart/2018/2/layout/IconVerticalSolidList"/>
    <dgm:cxn modelId="{A37B3A16-9EC9-4BE0-A6EA-60BAC11F325C}" type="presOf" srcId="{D31A39AE-7E0D-48D4-BC67-143E703F7A7D}" destId="{A6B4F1F8-C020-478D-B5FF-A9F1BE173B4C}" srcOrd="0" destOrd="0" presId="urn:microsoft.com/office/officeart/2018/2/layout/IconVerticalSolidList"/>
    <dgm:cxn modelId="{85ABBD27-D1DA-40C1-BA3D-D1532055BBE2}" srcId="{34E1417B-D79D-4371-A128-C70D2DE9F99F}" destId="{B9636B02-8F1A-4D31-A48B-DE38466E6DFA}" srcOrd="2" destOrd="0" parTransId="{D7B2AE24-F880-4225-97EC-C07A487431D7}" sibTransId="{78785368-6657-4152-9460-7BB6DAF63D99}"/>
    <dgm:cxn modelId="{91EEA22B-9214-4B19-A390-AC6BBA7B6C57}" type="presOf" srcId="{1891014D-469E-42ED-ADE1-EBA56DE5442F}" destId="{68F13B46-198B-4215-A3D5-8EC8B3FD0F8C}" srcOrd="0" destOrd="0" presId="urn:microsoft.com/office/officeart/2018/2/layout/IconVerticalSolidList"/>
    <dgm:cxn modelId="{C651A139-E029-4C87-9185-5E7A98792081}" srcId="{34E1417B-D79D-4371-A128-C70D2DE9F99F}" destId="{0BAA200E-C664-40D3-99D3-B3FDE1D1CE76}" srcOrd="1" destOrd="0" parTransId="{A564F81A-B7CD-4828-838A-84AD3CE65522}" sibTransId="{F7829D6F-7B62-4948-A2A5-537E7041507E}"/>
    <dgm:cxn modelId="{7E180C40-3850-41E5-8FB8-A9F7F68B6D7E}" srcId="{34E1417B-D79D-4371-A128-C70D2DE9F99F}" destId="{B2676FFE-EFE9-45E8-AF06-A32628AF99DC}" srcOrd="5" destOrd="0" parTransId="{E4954E77-E5DA-405F-90C0-014FE4BF7D99}" sibTransId="{06FD96A1-2CEE-4134-9C0D-D4421B10F5E0}"/>
    <dgm:cxn modelId="{233A5D62-E78A-4D0C-907A-325F9F071C56}" type="presOf" srcId="{B9636B02-8F1A-4D31-A48B-DE38466E6DFA}" destId="{0D355106-5561-4048-8EBC-49D5B9936084}" srcOrd="0" destOrd="0" presId="urn:microsoft.com/office/officeart/2018/2/layout/IconVerticalSolidList"/>
    <dgm:cxn modelId="{4A2F3944-B4F9-42C5-A375-657180CD8B82}" type="presOf" srcId="{34E1417B-D79D-4371-A128-C70D2DE9F99F}" destId="{2CE82FA8-AD52-4320-BA31-4E2C3563D0AE}" srcOrd="0" destOrd="0" presId="urn:microsoft.com/office/officeart/2018/2/layout/IconVerticalSolidList"/>
    <dgm:cxn modelId="{6DB78F51-3F62-4325-83F8-308F8558C9B5}" srcId="{34E1417B-D79D-4371-A128-C70D2DE9F99F}" destId="{1891014D-469E-42ED-ADE1-EBA56DE5442F}" srcOrd="4" destOrd="0" parTransId="{3A79EB85-69AF-4F11-A3A6-A4815E45C80C}" sibTransId="{00FA6297-4676-4118-8B98-D1198D425B40}"/>
    <dgm:cxn modelId="{A1493F77-9B54-4F4B-A67F-FD08BBE75712}" type="presOf" srcId="{0BAA200E-C664-40D3-99D3-B3FDE1D1CE76}" destId="{D21747B7-A302-43EB-9E2A-B036E1A53C69}" srcOrd="0" destOrd="0" presId="urn:microsoft.com/office/officeart/2018/2/layout/IconVerticalSolidList"/>
    <dgm:cxn modelId="{0E7D5778-DE01-4292-8D7B-F5F24D1C17E5}" type="presOf" srcId="{B2676FFE-EFE9-45E8-AF06-A32628AF99DC}" destId="{1364C79D-4102-47A3-B958-FFAA948E061C}" srcOrd="0" destOrd="0" presId="urn:microsoft.com/office/officeart/2018/2/layout/IconVerticalSolidList"/>
    <dgm:cxn modelId="{906D3659-BDFC-4910-A0AF-C208934A0D01}" srcId="{34E1417B-D79D-4371-A128-C70D2DE9F99F}" destId="{1ABE06CB-60D9-4FC2-8C1C-3F925F409968}" srcOrd="6" destOrd="0" parTransId="{D8D830B5-8998-493A-B221-E4AFA3D0D0EA}" sibTransId="{9C5F3CBA-67E0-441B-9AF0-A02CBE1D269C}"/>
    <dgm:cxn modelId="{04179799-90DB-4CF4-98B7-85A972A37955}" type="presOf" srcId="{4D526FD9-25EF-49B6-A6BF-5114044F333C}" destId="{808C6026-1129-4EA3-8062-F09E4C5CD35D}" srcOrd="0" destOrd="0" presId="urn:microsoft.com/office/officeart/2018/2/layout/IconVerticalSolidList"/>
    <dgm:cxn modelId="{82E7F8D3-0E74-4C41-B138-D83EE4E2EE41}" srcId="{34E1417B-D79D-4371-A128-C70D2DE9F99F}" destId="{D31A39AE-7E0D-48D4-BC67-143E703F7A7D}" srcOrd="0" destOrd="0" parTransId="{11FF4A56-CEBB-44A2-8F15-5B334EB2A56C}" sibTransId="{D90C9E78-F69D-49E7-9CAE-122E435087E0}"/>
    <dgm:cxn modelId="{695363D8-D33E-43DF-A0A0-706D4C9A9DEF}" srcId="{34E1417B-D79D-4371-A128-C70D2DE9F99F}" destId="{4D526FD9-25EF-49B6-A6BF-5114044F333C}" srcOrd="3" destOrd="0" parTransId="{78E15AAE-ECD9-45B2-A847-79D72575893C}" sibTransId="{ABCB727F-EB88-4F18-8CBE-7E988EB4FCEE}"/>
    <dgm:cxn modelId="{E35A54A8-C5C1-4367-A663-11D6EDBCD475}" type="presParOf" srcId="{2CE82FA8-AD52-4320-BA31-4E2C3563D0AE}" destId="{F63FCE36-5716-414C-8E3F-FBA835E97D7A}" srcOrd="0" destOrd="0" presId="urn:microsoft.com/office/officeart/2018/2/layout/IconVerticalSolidList"/>
    <dgm:cxn modelId="{635D3D1D-7D5D-4C10-A56D-76FA7EF5DEA1}" type="presParOf" srcId="{F63FCE36-5716-414C-8E3F-FBA835E97D7A}" destId="{1AFDC59D-2066-446D-BE21-401F62EC319B}" srcOrd="0" destOrd="0" presId="urn:microsoft.com/office/officeart/2018/2/layout/IconVerticalSolidList"/>
    <dgm:cxn modelId="{B015483E-94B5-4431-A633-5D4F6E0063CF}" type="presParOf" srcId="{F63FCE36-5716-414C-8E3F-FBA835E97D7A}" destId="{6DFA2BB1-474B-4BED-A1DA-C75A2947274C}" srcOrd="1" destOrd="0" presId="urn:microsoft.com/office/officeart/2018/2/layout/IconVerticalSolidList"/>
    <dgm:cxn modelId="{C95D69B1-9039-4794-8DF3-55C11CD0CB45}" type="presParOf" srcId="{F63FCE36-5716-414C-8E3F-FBA835E97D7A}" destId="{00A8105F-6D17-4974-9A3E-F6FAADEBD432}" srcOrd="2" destOrd="0" presId="urn:microsoft.com/office/officeart/2018/2/layout/IconVerticalSolidList"/>
    <dgm:cxn modelId="{112D3D75-62E1-4462-8D49-A8E365FF7897}" type="presParOf" srcId="{F63FCE36-5716-414C-8E3F-FBA835E97D7A}" destId="{A6B4F1F8-C020-478D-B5FF-A9F1BE173B4C}" srcOrd="3" destOrd="0" presId="urn:microsoft.com/office/officeart/2018/2/layout/IconVerticalSolidList"/>
    <dgm:cxn modelId="{FEA482F0-7F2F-42CF-B127-E6CDF2DB8930}" type="presParOf" srcId="{2CE82FA8-AD52-4320-BA31-4E2C3563D0AE}" destId="{B5FAB01B-D3EC-4415-B617-B47C621096DD}" srcOrd="1" destOrd="0" presId="urn:microsoft.com/office/officeart/2018/2/layout/IconVerticalSolidList"/>
    <dgm:cxn modelId="{9181BD8B-5C00-4656-BCE4-BABA116AC40C}" type="presParOf" srcId="{2CE82FA8-AD52-4320-BA31-4E2C3563D0AE}" destId="{553A50EC-9E2F-4C69-9A1D-82D6328618AD}" srcOrd="2" destOrd="0" presId="urn:microsoft.com/office/officeart/2018/2/layout/IconVerticalSolidList"/>
    <dgm:cxn modelId="{CEA13395-2653-4353-9196-C96C50381769}" type="presParOf" srcId="{553A50EC-9E2F-4C69-9A1D-82D6328618AD}" destId="{A9B660A3-097D-4A78-B566-A70B265A8491}" srcOrd="0" destOrd="0" presId="urn:microsoft.com/office/officeart/2018/2/layout/IconVerticalSolidList"/>
    <dgm:cxn modelId="{722FA170-4F2F-4D27-B454-D83A5FA38117}" type="presParOf" srcId="{553A50EC-9E2F-4C69-9A1D-82D6328618AD}" destId="{B2025F17-217D-444D-88A1-DFBB2B1233D8}" srcOrd="1" destOrd="0" presId="urn:microsoft.com/office/officeart/2018/2/layout/IconVerticalSolidList"/>
    <dgm:cxn modelId="{5DE11EB8-1EB4-4085-B275-2E1CCCDDE9C7}" type="presParOf" srcId="{553A50EC-9E2F-4C69-9A1D-82D6328618AD}" destId="{4AF4DA94-D3A1-4C98-B306-CAD8FF5E31AE}" srcOrd="2" destOrd="0" presId="urn:microsoft.com/office/officeart/2018/2/layout/IconVerticalSolidList"/>
    <dgm:cxn modelId="{328B0CF7-1B9E-44E4-95E5-E57A91961346}" type="presParOf" srcId="{553A50EC-9E2F-4C69-9A1D-82D6328618AD}" destId="{D21747B7-A302-43EB-9E2A-B036E1A53C69}" srcOrd="3" destOrd="0" presId="urn:microsoft.com/office/officeart/2018/2/layout/IconVerticalSolidList"/>
    <dgm:cxn modelId="{21C24E53-1C67-412F-A767-6777DC3ADF10}" type="presParOf" srcId="{2CE82FA8-AD52-4320-BA31-4E2C3563D0AE}" destId="{C800AA8E-EA11-48A0-A0FE-B9FCE768D1A1}" srcOrd="3" destOrd="0" presId="urn:microsoft.com/office/officeart/2018/2/layout/IconVerticalSolidList"/>
    <dgm:cxn modelId="{BB638A60-37C1-473A-9A0F-320C8CB4CD87}" type="presParOf" srcId="{2CE82FA8-AD52-4320-BA31-4E2C3563D0AE}" destId="{9949D376-5AB9-4DF2-827F-F447CD0A3DED}" srcOrd="4" destOrd="0" presId="urn:microsoft.com/office/officeart/2018/2/layout/IconVerticalSolidList"/>
    <dgm:cxn modelId="{3A30367C-6FDD-44D4-B7EE-0011AF039DC2}" type="presParOf" srcId="{9949D376-5AB9-4DF2-827F-F447CD0A3DED}" destId="{59583A5F-832A-4C76-9984-EFF551E6378D}" srcOrd="0" destOrd="0" presId="urn:microsoft.com/office/officeart/2018/2/layout/IconVerticalSolidList"/>
    <dgm:cxn modelId="{A3A792D1-EBDE-4D0A-ADB1-F6C002F50C08}" type="presParOf" srcId="{9949D376-5AB9-4DF2-827F-F447CD0A3DED}" destId="{D1290D69-126A-4B64-8BC6-E41D19D4F0D8}" srcOrd="1" destOrd="0" presId="urn:microsoft.com/office/officeart/2018/2/layout/IconVerticalSolidList"/>
    <dgm:cxn modelId="{35F13437-8416-4374-B9C3-3D04F8269C92}" type="presParOf" srcId="{9949D376-5AB9-4DF2-827F-F447CD0A3DED}" destId="{1F2F630C-A834-4E58-994F-58E9A018E2DD}" srcOrd="2" destOrd="0" presId="urn:microsoft.com/office/officeart/2018/2/layout/IconVerticalSolidList"/>
    <dgm:cxn modelId="{0D6C9A20-309F-41F6-BB77-81445934EFD0}" type="presParOf" srcId="{9949D376-5AB9-4DF2-827F-F447CD0A3DED}" destId="{0D355106-5561-4048-8EBC-49D5B9936084}" srcOrd="3" destOrd="0" presId="urn:microsoft.com/office/officeart/2018/2/layout/IconVerticalSolidList"/>
    <dgm:cxn modelId="{328540EC-E1CB-4604-ABD0-990221943BC3}" type="presParOf" srcId="{2CE82FA8-AD52-4320-BA31-4E2C3563D0AE}" destId="{A396B536-F5E3-4114-A9DA-6719C0DCFD56}" srcOrd="5" destOrd="0" presId="urn:microsoft.com/office/officeart/2018/2/layout/IconVerticalSolidList"/>
    <dgm:cxn modelId="{B41809FA-BE35-45FB-A789-F7DF4F133CDB}" type="presParOf" srcId="{2CE82FA8-AD52-4320-BA31-4E2C3563D0AE}" destId="{6756CBDF-8474-4079-A02B-30221CCA2A93}" srcOrd="6" destOrd="0" presId="urn:microsoft.com/office/officeart/2018/2/layout/IconVerticalSolidList"/>
    <dgm:cxn modelId="{82C7A603-26CF-4DEE-95CE-CD1367866F0D}" type="presParOf" srcId="{6756CBDF-8474-4079-A02B-30221CCA2A93}" destId="{964D1A5B-8C66-47EA-9975-F8A7490F75DB}" srcOrd="0" destOrd="0" presId="urn:microsoft.com/office/officeart/2018/2/layout/IconVerticalSolidList"/>
    <dgm:cxn modelId="{111BDA30-B2EC-4866-AD0A-1B34C5C82EA6}" type="presParOf" srcId="{6756CBDF-8474-4079-A02B-30221CCA2A93}" destId="{91184042-B73C-4FA1-B3F1-0A3B8DBE259A}" srcOrd="1" destOrd="0" presId="urn:microsoft.com/office/officeart/2018/2/layout/IconVerticalSolidList"/>
    <dgm:cxn modelId="{80CCB6D0-D8B4-4492-BFE3-127B6D37DF2F}" type="presParOf" srcId="{6756CBDF-8474-4079-A02B-30221CCA2A93}" destId="{17C0CDBD-3C96-4737-9CE6-FF5849BCD371}" srcOrd="2" destOrd="0" presId="urn:microsoft.com/office/officeart/2018/2/layout/IconVerticalSolidList"/>
    <dgm:cxn modelId="{80BD2D94-8002-460E-BA72-C992DBF494CE}" type="presParOf" srcId="{6756CBDF-8474-4079-A02B-30221CCA2A93}" destId="{808C6026-1129-4EA3-8062-F09E4C5CD35D}" srcOrd="3" destOrd="0" presId="urn:microsoft.com/office/officeart/2018/2/layout/IconVerticalSolidList"/>
    <dgm:cxn modelId="{92C4EAC5-3C6E-431C-AA8F-801D21C2A48E}" type="presParOf" srcId="{2CE82FA8-AD52-4320-BA31-4E2C3563D0AE}" destId="{15F056D2-FD55-4C2A-BCC0-AD774E96B55E}" srcOrd="7" destOrd="0" presId="urn:microsoft.com/office/officeart/2018/2/layout/IconVerticalSolidList"/>
    <dgm:cxn modelId="{45CB74FF-11C0-4E5F-828D-44AF0D96E17C}" type="presParOf" srcId="{2CE82FA8-AD52-4320-BA31-4E2C3563D0AE}" destId="{69B626CA-E38A-4ACC-B43D-36C5CD19DF98}" srcOrd="8" destOrd="0" presId="urn:microsoft.com/office/officeart/2018/2/layout/IconVerticalSolidList"/>
    <dgm:cxn modelId="{0B405DA9-337D-42BD-BE2D-4FEADBD9E19E}" type="presParOf" srcId="{69B626CA-E38A-4ACC-B43D-36C5CD19DF98}" destId="{6610BC6F-D64A-4345-B7F5-DD5FFD9EF1D5}" srcOrd="0" destOrd="0" presId="urn:microsoft.com/office/officeart/2018/2/layout/IconVerticalSolidList"/>
    <dgm:cxn modelId="{A3499DEE-CE85-44DB-A3D7-E5E1A96DF6C2}" type="presParOf" srcId="{69B626CA-E38A-4ACC-B43D-36C5CD19DF98}" destId="{57BCA188-BA9A-4E51-A9F0-24A0289C3DD8}" srcOrd="1" destOrd="0" presId="urn:microsoft.com/office/officeart/2018/2/layout/IconVerticalSolidList"/>
    <dgm:cxn modelId="{67A02ED2-17BF-448D-AB30-4521DABBAFFD}" type="presParOf" srcId="{69B626CA-E38A-4ACC-B43D-36C5CD19DF98}" destId="{A2DAEAB2-9FC2-4C74-8A39-25BB7A4E8878}" srcOrd="2" destOrd="0" presId="urn:microsoft.com/office/officeart/2018/2/layout/IconVerticalSolidList"/>
    <dgm:cxn modelId="{038AADA9-7835-48ED-AE84-BEC2360814C2}" type="presParOf" srcId="{69B626CA-E38A-4ACC-B43D-36C5CD19DF98}" destId="{68F13B46-198B-4215-A3D5-8EC8B3FD0F8C}" srcOrd="3" destOrd="0" presId="urn:microsoft.com/office/officeart/2018/2/layout/IconVerticalSolidList"/>
    <dgm:cxn modelId="{B148ADC0-9DD7-463A-99B3-696A5661A12F}" type="presParOf" srcId="{2CE82FA8-AD52-4320-BA31-4E2C3563D0AE}" destId="{92BE602C-4ECE-466F-98B6-05F53D5E53C5}" srcOrd="9" destOrd="0" presId="urn:microsoft.com/office/officeart/2018/2/layout/IconVerticalSolidList"/>
    <dgm:cxn modelId="{08EA110F-1476-41EB-AD6C-FA5D28829F61}" type="presParOf" srcId="{2CE82FA8-AD52-4320-BA31-4E2C3563D0AE}" destId="{D6608105-6FB4-4BA4-94D0-992D02FE3ED1}" srcOrd="10" destOrd="0" presId="urn:microsoft.com/office/officeart/2018/2/layout/IconVerticalSolidList"/>
    <dgm:cxn modelId="{62A95524-A5FE-477E-841B-5480DE56E041}" type="presParOf" srcId="{D6608105-6FB4-4BA4-94D0-992D02FE3ED1}" destId="{B2DFD554-4BC7-4CA9-A40C-6F7065E19FD5}" srcOrd="0" destOrd="0" presId="urn:microsoft.com/office/officeart/2018/2/layout/IconVerticalSolidList"/>
    <dgm:cxn modelId="{E54097A6-D41A-4199-8A8B-A6CDE18A9B49}" type="presParOf" srcId="{D6608105-6FB4-4BA4-94D0-992D02FE3ED1}" destId="{60B5D8EC-F849-43CA-9948-A81A161CB8CD}" srcOrd="1" destOrd="0" presId="urn:microsoft.com/office/officeart/2018/2/layout/IconVerticalSolidList"/>
    <dgm:cxn modelId="{9C096D8C-E0F3-4C46-B6F4-DFDA2B450DCB}" type="presParOf" srcId="{D6608105-6FB4-4BA4-94D0-992D02FE3ED1}" destId="{68A8FB02-EC3C-4E15-9BBA-DDAA50D24111}" srcOrd="2" destOrd="0" presId="urn:microsoft.com/office/officeart/2018/2/layout/IconVerticalSolidList"/>
    <dgm:cxn modelId="{C21B2DDE-E474-4282-8D7E-9A00F52EB945}" type="presParOf" srcId="{D6608105-6FB4-4BA4-94D0-992D02FE3ED1}" destId="{1364C79D-4102-47A3-B958-FFAA948E061C}" srcOrd="3" destOrd="0" presId="urn:microsoft.com/office/officeart/2018/2/layout/IconVerticalSolidList"/>
    <dgm:cxn modelId="{005E2EF6-BA36-49B0-810C-4CBBCC445B30}" type="presParOf" srcId="{2CE82FA8-AD52-4320-BA31-4E2C3563D0AE}" destId="{577D126B-D0CA-4168-876A-5970D65CC8CD}" srcOrd="11" destOrd="0" presId="urn:microsoft.com/office/officeart/2018/2/layout/IconVerticalSolidList"/>
    <dgm:cxn modelId="{E5BB2A9B-AF7D-42D0-861D-92CDACE861B6}" type="presParOf" srcId="{2CE82FA8-AD52-4320-BA31-4E2C3563D0AE}" destId="{839AD298-B962-40B0-8C86-8EA8CBB287DC}" srcOrd="12" destOrd="0" presId="urn:microsoft.com/office/officeart/2018/2/layout/IconVerticalSolidList"/>
    <dgm:cxn modelId="{A1DB9E8E-F2CF-43BC-A229-350672377251}" type="presParOf" srcId="{839AD298-B962-40B0-8C86-8EA8CBB287DC}" destId="{99C237EE-FA95-4C72-AD9D-488F4B0D5F65}" srcOrd="0" destOrd="0" presId="urn:microsoft.com/office/officeart/2018/2/layout/IconVerticalSolidList"/>
    <dgm:cxn modelId="{544803AA-A2AB-4FDC-BFCC-D5001A74E831}" type="presParOf" srcId="{839AD298-B962-40B0-8C86-8EA8CBB287DC}" destId="{2550C115-F10A-4F8C-82BF-E69F24D88705}" srcOrd="1" destOrd="0" presId="urn:microsoft.com/office/officeart/2018/2/layout/IconVerticalSolidList"/>
    <dgm:cxn modelId="{7A715E19-6C56-412A-BF93-5EF08AC2B6A0}" type="presParOf" srcId="{839AD298-B962-40B0-8C86-8EA8CBB287DC}" destId="{B6BE5155-8FA8-48DA-9D20-EA278E3EB224}" srcOrd="2" destOrd="0" presId="urn:microsoft.com/office/officeart/2018/2/layout/IconVerticalSolidList"/>
    <dgm:cxn modelId="{2960A0ED-A739-439C-B077-F64D2BF3F986}" type="presParOf" srcId="{839AD298-B962-40B0-8C86-8EA8CBB287DC}" destId="{0FC89199-5FEB-4247-A767-ABA277661AD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DC59D-2066-446D-BE21-401F62EC319B}">
      <dsp:nvSpPr>
        <dsp:cNvPr id="0" name=""/>
        <dsp:cNvSpPr/>
      </dsp:nvSpPr>
      <dsp:spPr>
        <a:xfrm>
          <a:off x="0" y="37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2BB1-474B-4BED-A1DA-C75A2947274C}">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B4F1F8-C020-478D-B5FF-A9F1BE173B4C}">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Business Problem Statement</a:t>
          </a:r>
        </a:p>
      </dsp:txBody>
      <dsp:txXfrm>
        <a:off x="591168" y="371"/>
        <a:ext cx="9924431" cy="511834"/>
      </dsp:txXfrm>
    </dsp:sp>
    <dsp:sp modelId="{A9B660A3-097D-4A78-B566-A70B265A8491}">
      <dsp:nvSpPr>
        <dsp:cNvPr id="0" name=""/>
        <dsp:cNvSpPr/>
      </dsp:nvSpPr>
      <dsp:spPr>
        <a:xfrm>
          <a:off x="0" y="64016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25F17-217D-444D-88A1-DFBB2B1233D8}">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1747B7-A302-43EB-9E2A-B036E1A53C69}">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Responsible AI / Ethical Considerations</a:t>
          </a:r>
        </a:p>
      </dsp:txBody>
      <dsp:txXfrm>
        <a:off x="591168" y="640165"/>
        <a:ext cx="9924431" cy="511834"/>
      </dsp:txXfrm>
    </dsp:sp>
    <dsp:sp modelId="{59583A5F-832A-4C76-9984-EFF551E6378D}">
      <dsp:nvSpPr>
        <dsp:cNvPr id="0" name=""/>
        <dsp:cNvSpPr/>
      </dsp:nvSpPr>
      <dsp:spPr>
        <a:xfrm>
          <a:off x="0" y="127995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0D69-126A-4B64-8BC6-E41D19D4F0D8}">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55106-5561-4048-8EBC-49D5B9936084}">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Project Goals</a:t>
          </a:r>
        </a:p>
      </dsp:txBody>
      <dsp:txXfrm>
        <a:off x="591168" y="1279958"/>
        <a:ext cx="9924431" cy="511834"/>
      </dsp:txXfrm>
    </dsp:sp>
    <dsp:sp modelId="{964D1A5B-8C66-47EA-9975-F8A7490F75DB}">
      <dsp:nvSpPr>
        <dsp:cNvPr id="0" name=""/>
        <dsp:cNvSpPr/>
      </dsp:nvSpPr>
      <dsp:spPr>
        <a:xfrm>
          <a:off x="0" y="191975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84042-B73C-4FA1-B3F1-0A3B8DBE259A}">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C6026-1129-4EA3-8062-F09E4C5CD35D}">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Data Context</a:t>
          </a:r>
        </a:p>
      </dsp:txBody>
      <dsp:txXfrm>
        <a:off x="591168" y="1919751"/>
        <a:ext cx="9924431" cy="511834"/>
      </dsp:txXfrm>
    </dsp:sp>
    <dsp:sp modelId="{6610BC6F-D64A-4345-B7F5-DD5FFD9EF1D5}">
      <dsp:nvSpPr>
        <dsp:cNvPr id="0" name=""/>
        <dsp:cNvSpPr/>
      </dsp:nvSpPr>
      <dsp:spPr>
        <a:xfrm>
          <a:off x="0" y="2559544"/>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CA188-BA9A-4E51-A9F0-24A0289C3DD8}">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F13B46-198B-4215-A3D5-8EC8B3FD0F8C}">
      <dsp:nvSpPr>
        <dsp:cNvPr id="0" name=""/>
        <dsp:cNvSpPr/>
      </dsp:nvSpPr>
      <dsp:spPr>
        <a:xfrm>
          <a:off x="591168" y="2559544"/>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Exploratory Data Analysis</a:t>
          </a:r>
        </a:p>
      </dsp:txBody>
      <dsp:txXfrm>
        <a:off x="591168" y="2559544"/>
        <a:ext cx="9924431" cy="511834"/>
      </dsp:txXfrm>
    </dsp:sp>
    <dsp:sp modelId="{B2DFD554-4BC7-4CA9-A40C-6F7065E19FD5}">
      <dsp:nvSpPr>
        <dsp:cNvPr id="0" name=""/>
        <dsp:cNvSpPr/>
      </dsp:nvSpPr>
      <dsp:spPr>
        <a:xfrm>
          <a:off x="0" y="319933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B5D8EC-F849-43CA-9948-A81A161CB8CD}">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64C79D-4102-47A3-B958-FFAA948E061C}">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Technical Approach</a:t>
          </a:r>
        </a:p>
      </dsp:txBody>
      <dsp:txXfrm>
        <a:off x="591168" y="3199338"/>
        <a:ext cx="9924431" cy="511834"/>
      </dsp:txXfrm>
    </dsp:sp>
    <dsp:sp modelId="{99C237EE-FA95-4C72-AD9D-488F4B0D5F65}">
      <dsp:nvSpPr>
        <dsp:cNvPr id="0" name=""/>
        <dsp:cNvSpPr/>
      </dsp:nvSpPr>
      <dsp:spPr>
        <a:xfrm>
          <a:off x="0" y="383913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0C115-F10A-4F8C-82BF-E69F24D88705}">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89199-5FEB-4247-A767-ABA277661AD2}">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Conclusion &amp; Next Steps</a:t>
          </a:r>
        </a:p>
      </dsp:txBody>
      <dsp:txXfrm>
        <a:off x="591168" y="3839131"/>
        <a:ext cx="9924431" cy="5118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44D7-63AD-D81A-95CA-E88D9A6895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31EA5B-D64C-4408-0A09-41BA63592F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88A7FA-3592-5BA8-29DD-0A298DF91FDB}"/>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AFD71D0E-5177-AC0B-899C-C1385B8AF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0495A-A917-2DCB-7BD6-2C00467FD30A}"/>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4155765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EC2EC-05BD-4B91-D963-EA12BDF6A9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227DE6-49F0-2F63-4727-5337CEAA41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BC299-92CC-4693-9E10-C5448F54A761}"/>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5B83D79C-6A9F-BE16-33C1-41362D2AE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16147-6C11-5711-D98F-0409762E3618}"/>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244384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10F0-6D1D-5038-2A5A-6E13CB0A0A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4A3129-8AE8-2E36-1F45-47549EE09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FD9C3-609A-15CF-F4DE-FBF29D37801B}"/>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11456803-9A2A-494F-FC46-896B3F0B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8348C-D934-B2EA-ECD3-24B0AA0DB2FA}"/>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3902811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3250-C8D8-21FF-FAC7-AC964CCEB4C5}"/>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B47160F5-E84D-0CC5-28E9-FCC056C34CB8}"/>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FCA57-036D-868F-36DE-A198C25F3011}"/>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4BEE2C0E-7A76-79C9-ABE6-54FB84F07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76877-F425-DE78-529F-7E188B9620B5}"/>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149056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1C60-80D4-F6F8-24EC-CB50D08CE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EF267-0453-E9F8-4BEF-1C3C3762B4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C1286-AEE0-6354-0F6B-4440A1A35C69}"/>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6B4D6594-851E-8626-0527-D644F51E4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6E6A6-8EC9-727F-1077-DFD1BEAA8C0D}"/>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552670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69C7E-C825-BA46-2D3E-96D2F2CA36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983FC-8BFD-2A9B-AA99-C28EF9D931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06D1A0-E778-A3D0-B720-E28BCB274961}"/>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20B3362A-31B6-3C4C-2901-C4F1A7A62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BFF56-A884-3902-489B-C5E36E28668D}"/>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1510050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1A9D-8F41-41D2-7FF6-E59C7268F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75A76-3056-AA03-69F3-D248A29C96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BD27D4-CA6B-9656-CB62-06289EE909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8515A1-5AB4-AF79-8434-5D98EA0EF722}"/>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6" name="Footer Placeholder 5">
            <a:extLst>
              <a:ext uri="{FF2B5EF4-FFF2-40B4-BE49-F238E27FC236}">
                <a16:creationId xmlns:a16="http://schemas.microsoft.com/office/drawing/2014/main" id="{D8F1872B-7223-A256-250C-99DABB3ECD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F6C2E-8D92-6EBE-55D8-EBAA485FB3A8}"/>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87106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6C02-FFC6-3F3F-EAF0-11C011C621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72994-1ACF-D454-10C0-D959F26FCD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2D926B-D92A-5E46-9E0C-B3EF66C87C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7931FE-89FB-ABB5-BF49-B1E2DC53F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B8CD3-B4ED-3622-BD13-F88FECAB44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C6307B-9971-984F-87EC-01D0ABA300B5}"/>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8" name="Footer Placeholder 7">
            <a:extLst>
              <a:ext uri="{FF2B5EF4-FFF2-40B4-BE49-F238E27FC236}">
                <a16:creationId xmlns:a16="http://schemas.microsoft.com/office/drawing/2014/main" id="{B94DD26E-D461-E784-FE81-3B9D811A62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CF1C4-BBD0-7745-5A27-FBFBA061F748}"/>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62267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2B61-D1F7-25DD-27CE-BF3824562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C2FBC-856E-DFD9-4AAE-5B1FAF2C2ACD}"/>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4" name="Footer Placeholder 3">
            <a:extLst>
              <a:ext uri="{FF2B5EF4-FFF2-40B4-BE49-F238E27FC236}">
                <a16:creationId xmlns:a16="http://schemas.microsoft.com/office/drawing/2014/main" id="{6D315F8E-B9E1-8AD0-D159-739108B38C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451803-D95D-F54E-5E39-5269D1CDFA33}"/>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48652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2E5666-910F-F7BC-72F4-172EA4760DF0}"/>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3" name="Footer Placeholder 2">
            <a:extLst>
              <a:ext uri="{FF2B5EF4-FFF2-40B4-BE49-F238E27FC236}">
                <a16:creationId xmlns:a16="http://schemas.microsoft.com/office/drawing/2014/main" id="{B1E5B440-5A18-D871-494F-00907201E9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F7F36C-BC31-2659-5A76-94E36137BE86}"/>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65037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86C-EA46-759F-C339-6DDC194EA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2837-D070-C7D0-59A7-0D56D6F68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D8A3F5-8FD9-7959-3095-D3A5DF2B13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F8A80-D482-5CF8-D90F-5C4B14D79F71}"/>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6" name="Footer Placeholder 5">
            <a:extLst>
              <a:ext uri="{FF2B5EF4-FFF2-40B4-BE49-F238E27FC236}">
                <a16:creationId xmlns:a16="http://schemas.microsoft.com/office/drawing/2014/main" id="{5B6844DE-5EB3-C934-1586-B84303331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D9B4C9-D055-A5D3-CC3E-34A71B937A04}"/>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3761418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4600-AE8C-AD6C-4056-DF320D7FD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89A082-D048-0ABF-D37A-687211FF93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F675F0-60DF-6BF7-3EBB-1AF37FCBB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70202A-C94A-15FF-1C50-79703E9A3988}"/>
              </a:ext>
            </a:extLst>
          </p:cNvPr>
          <p:cNvSpPr>
            <a:spLocks noGrp="1"/>
          </p:cNvSpPr>
          <p:nvPr>
            <p:ph type="dt" sz="half" idx="10"/>
          </p:nvPr>
        </p:nvSpPr>
        <p:spPr/>
        <p:txBody>
          <a:bodyPr/>
          <a:lstStyle/>
          <a:p>
            <a:fld id="{819EE847-DC51-4B8D-936C-22A045E0EE56}" type="datetimeFigureOut">
              <a:rPr lang="en-US" smtClean="0"/>
              <a:t>11/1/2024</a:t>
            </a:fld>
            <a:endParaRPr lang="en-US"/>
          </a:p>
        </p:txBody>
      </p:sp>
      <p:sp>
        <p:nvSpPr>
          <p:cNvPr id="6" name="Footer Placeholder 5">
            <a:extLst>
              <a:ext uri="{FF2B5EF4-FFF2-40B4-BE49-F238E27FC236}">
                <a16:creationId xmlns:a16="http://schemas.microsoft.com/office/drawing/2014/main" id="{7554E3B9-D202-AC87-46B4-410DC3FD08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CA3221-5721-72D0-7DC0-3A2C89EFAD75}"/>
              </a:ext>
            </a:extLst>
          </p:cNvPr>
          <p:cNvSpPr>
            <a:spLocks noGrp="1"/>
          </p:cNvSpPr>
          <p:nvPr>
            <p:ph type="sldNum" sz="quarter" idx="12"/>
          </p:nvPr>
        </p:nvSpPr>
        <p:spPr/>
        <p:txBody>
          <a:bodyPr/>
          <a:lstStyle/>
          <a:p>
            <a:fld id="{1BA25F07-1133-46B3-A239-AC52A426656D}" type="slidenum">
              <a:rPr lang="en-US" smtClean="0"/>
              <a:t>‹#›</a:t>
            </a:fld>
            <a:endParaRPr lang="en-US"/>
          </a:p>
        </p:txBody>
      </p:sp>
    </p:spTree>
    <p:extLst>
      <p:ext uri="{BB962C8B-B14F-4D97-AF65-F5344CB8AC3E}">
        <p14:creationId xmlns:p14="http://schemas.microsoft.com/office/powerpoint/2010/main" val="1859317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BAA5C-8856-AD68-784A-AFB35F1702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49C5D8-57A6-B2BA-B6F0-A8BCABD79F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DC7BD-D7D4-D7D9-5E5D-939D62B68F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9EE847-DC51-4B8D-936C-22A045E0EE56}" type="datetimeFigureOut">
              <a:rPr lang="en-US" smtClean="0"/>
              <a:t>11/1/2024</a:t>
            </a:fld>
            <a:endParaRPr lang="en-US"/>
          </a:p>
        </p:txBody>
      </p:sp>
      <p:sp>
        <p:nvSpPr>
          <p:cNvPr id="5" name="Footer Placeholder 4">
            <a:extLst>
              <a:ext uri="{FF2B5EF4-FFF2-40B4-BE49-F238E27FC236}">
                <a16:creationId xmlns:a16="http://schemas.microsoft.com/office/drawing/2014/main" id="{FFCEEB7F-F8A6-7DDF-9CB0-D7B0082DE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8E3DDC-8FAC-E613-B1D7-096FC91DA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A25F07-1133-46B3-A239-AC52A426656D}" type="slidenum">
              <a:rPr lang="en-US" smtClean="0"/>
              <a:t>‹#›</a:t>
            </a:fld>
            <a:endParaRPr lang="en-US"/>
          </a:p>
        </p:txBody>
      </p:sp>
    </p:spTree>
    <p:extLst>
      <p:ext uri="{BB962C8B-B14F-4D97-AF65-F5344CB8AC3E}">
        <p14:creationId xmlns:p14="http://schemas.microsoft.com/office/powerpoint/2010/main" val="380128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microsoft.com/office/2018/10/relationships/comments" Target="../comments/modernComment_109_ECC5F2BB.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microsoft.com/office/2018/10/relationships/comments" Target="../comments/modernComment_10A_6B25365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microsoft.com/office/2018/10/relationships/comments" Target="../comments/modernComment_10B_540D8F7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microsoft.com/office/2018/10/relationships/comments" Target="../comments/modernComment_10C_365CE48C.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microsoft.com/office/2018/10/relationships/comments" Target="../comments/modernComment_10D_D18711CE.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microsoft.com/office/2018/10/relationships/comments" Target="../comments/modernComment_104_EF9D1E6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microsoft.com/office/2018/10/relationships/comments" Target="../comments/modernComment_105_CB78A61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microsoft.com/office/2018/10/relationships/comments" Target="../comments/modernComment_106_4E623FEF.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08_A1D9BDD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orest fire with smoke and clouds&#10;&#10;Description automatically generated">
            <a:extLst>
              <a:ext uri="{FF2B5EF4-FFF2-40B4-BE49-F238E27FC236}">
                <a16:creationId xmlns:a16="http://schemas.microsoft.com/office/drawing/2014/main" id="{2C9535F0-ADA9-60CB-019B-F8A8A2E802A2}"/>
              </a:ext>
            </a:extLst>
          </p:cNvPr>
          <p:cNvPicPr>
            <a:picLocks noChangeAspect="1"/>
          </p:cNvPicPr>
          <p:nvPr/>
        </p:nvPicPr>
        <p:blipFill>
          <a:blip r:embed="rId2">
            <a:extLst>
              <a:ext uri="{28A0092B-C50C-407E-A947-70E740481C1C}">
                <a14:useLocalDpi xmlns:a14="http://schemas.microsoft.com/office/drawing/2010/main" val="0"/>
              </a:ext>
            </a:extLst>
          </a:blip>
          <a:srcRect b="174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0A7F6-34EB-E740-898A-381854541D4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Applied ML Final Project</a:t>
            </a:r>
          </a:p>
        </p:txBody>
      </p:sp>
      <p:sp>
        <p:nvSpPr>
          <p:cNvPr id="3" name="Subtitle 2">
            <a:extLst>
              <a:ext uri="{FF2B5EF4-FFF2-40B4-BE49-F238E27FC236}">
                <a16:creationId xmlns:a16="http://schemas.microsoft.com/office/drawing/2014/main" id="{813CE816-3F12-4ACA-1F78-41B1232CA34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Initial Feasibility Report Presentation</a:t>
            </a:r>
          </a:p>
          <a:p>
            <a:r>
              <a:rPr lang="en-US">
                <a:solidFill>
                  <a:srgbClr val="FFFFFF"/>
                </a:solidFill>
              </a:rPr>
              <a:t>Team Members</a:t>
            </a:r>
          </a:p>
        </p:txBody>
      </p:sp>
    </p:spTree>
    <p:extLst>
      <p:ext uri="{BB962C8B-B14F-4D97-AF65-F5344CB8AC3E}">
        <p14:creationId xmlns:p14="http://schemas.microsoft.com/office/powerpoint/2010/main" val="4232784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9FF3FD-D28F-8A48-AEC1-FB4055896EC9}"/>
              </a:ext>
            </a:extLst>
          </p:cNvPr>
          <p:cNvPicPr>
            <a:picLocks noChangeAspect="1"/>
          </p:cNvPicPr>
          <p:nvPr/>
        </p:nvPicPr>
        <p:blipFill>
          <a:blip r:embed="rId3"/>
          <a:srcRect l="2124" r="18987"/>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8105E-7356-1452-D743-98536705B413}"/>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Exploratory Data Analysis (EDA)</a:t>
            </a:r>
          </a:p>
        </p:txBody>
      </p:sp>
      <p:sp>
        <p:nvSpPr>
          <p:cNvPr id="3" name="Text Placeholder 2">
            <a:extLst>
              <a:ext uri="{FF2B5EF4-FFF2-40B4-BE49-F238E27FC236}">
                <a16:creationId xmlns:a16="http://schemas.microsoft.com/office/drawing/2014/main" id="{4E768B43-D74F-E8CD-E504-84D9F8AECD93}"/>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Visualize trends in wildfire occurrences by year and region.</a:t>
            </a:r>
          </a:p>
          <a:p>
            <a:r>
              <a:rPr lang="en-US" sz="2000"/>
              <a:t>Correlation between weather conditions and fire sizes.</a:t>
            </a:r>
          </a:p>
        </p:txBody>
      </p:sp>
    </p:spTree>
    <p:extLst>
      <p:ext uri="{BB962C8B-B14F-4D97-AF65-F5344CB8AC3E}">
        <p14:creationId xmlns:p14="http://schemas.microsoft.com/office/powerpoint/2010/main" val="397239570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27326-07C1-81C3-6F37-92BFCBEA308D}"/>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Key Insights from EDA</a:t>
            </a:r>
          </a:p>
        </p:txBody>
      </p:sp>
      <p:sp>
        <p:nvSpPr>
          <p:cNvPr id="3" name="Text Placeholder 2">
            <a:extLst>
              <a:ext uri="{FF2B5EF4-FFF2-40B4-BE49-F238E27FC236}">
                <a16:creationId xmlns:a16="http://schemas.microsoft.com/office/drawing/2014/main" id="{F0E5C46F-1937-19B8-FCB3-FD941D8E86F4}"/>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Patterns observed in wildfire occurrences.</a:t>
            </a:r>
          </a:p>
          <a:p>
            <a:r>
              <a:rPr lang="en-US" sz="2000"/>
              <a:t>Preliminary correlations between weather and fire size.</a:t>
            </a:r>
          </a:p>
        </p:txBody>
      </p:sp>
      <p:pic>
        <p:nvPicPr>
          <p:cNvPr id="5" name="Picture 4" descr="Close-up of a autumn leaf">
            <a:extLst>
              <a:ext uri="{FF2B5EF4-FFF2-40B4-BE49-F238E27FC236}">
                <a16:creationId xmlns:a16="http://schemas.microsoft.com/office/drawing/2014/main" id="{7E0A6480-8947-B3C5-521C-1E9B5A8AAC0D}"/>
              </a:ext>
            </a:extLst>
          </p:cNvPr>
          <p:cNvPicPr>
            <a:picLocks noChangeAspect="1"/>
          </p:cNvPicPr>
          <p:nvPr/>
        </p:nvPicPr>
        <p:blipFill>
          <a:blip r:embed="rId3"/>
          <a:srcRect l="16386" r="24213" b="-2"/>
          <a:stretch/>
        </p:blipFill>
        <p:spPr>
          <a:xfrm>
            <a:off x="6096000" y="1"/>
            <a:ext cx="6102825" cy="6858000"/>
          </a:xfrm>
          <a:prstGeom prst="rect">
            <a:avLst/>
          </a:prstGeom>
        </p:spPr>
      </p:pic>
    </p:spTree>
    <p:extLst>
      <p:ext uri="{BB962C8B-B14F-4D97-AF65-F5344CB8AC3E}">
        <p14:creationId xmlns:p14="http://schemas.microsoft.com/office/powerpoint/2010/main" val="179760085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67C0C-3608-B2AD-9F5F-4E1DB2CC875A}"/>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t>Proposed Technical Approach</a:t>
            </a:r>
          </a:p>
        </p:txBody>
      </p:sp>
      <p:pic>
        <p:nvPicPr>
          <p:cNvPr id="5" name="Picture 4" descr="Sheep in bubbles">
            <a:extLst>
              <a:ext uri="{FF2B5EF4-FFF2-40B4-BE49-F238E27FC236}">
                <a16:creationId xmlns:a16="http://schemas.microsoft.com/office/drawing/2014/main" id="{2486F964-7DC5-2BAE-AA83-B5385280A145}"/>
              </a:ext>
            </a:extLst>
          </p:cNvPr>
          <p:cNvPicPr>
            <a:picLocks noChangeAspect="1"/>
          </p:cNvPicPr>
          <p:nvPr/>
        </p:nvPicPr>
        <p:blipFill>
          <a:blip r:embed="rId3"/>
          <a:srcRect l="15624" r="22155"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826FAC81-60AD-6061-33E6-6218490CA01D}"/>
              </a:ext>
            </a:extLst>
          </p:cNvPr>
          <p:cNvSpPr>
            <a:spLocks noGrp="1"/>
          </p:cNvSpPr>
          <p:nvPr>
            <p:ph type="body" idx="1"/>
          </p:nvPr>
        </p:nvSpPr>
        <p:spPr>
          <a:xfrm>
            <a:off x="6823878" y="2533476"/>
            <a:ext cx="4491820" cy="3447832"/>
          </a:xfrm>
        </p:spPr>
        <p:txBody>
          <a:bodyPr vert="horz" lIns="91440" tIns="45720" rIns="91440" bIns="45720" rtlCol="0" anchor="t">
            <a:normAutofit/>
          </a:bodyPr>
          <a:lstStyle/>
          <a:p>
            <a:r>
              <a:rPr lang="en-US" sz="2000"/>
              <a:t>Feature Engineering: Rolling averages, weather features.</a:t>
            </a:r>
          </a:p>
          <a:p>
            <a:r>
              <a:rPr lang="en-US" sz="2000"/>
              <a:t>Models: Random Forest, Gradient Boosting, Neural Networks.</a:t>
            </a:r>
          </a:p>
        </p:txBody>
      </p:sp>
    </p:spTree>
    <p:extLst>
      <p:ext uri="{BB962C8B-B14F-4D97-AF65-F5344CB8AC3E}">
        <p14:creationId xmlns:p14="http://schemas.microsoft.com/office/powerpoint/2010/main" val="141017483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F197A-EC64-0709-59A7-D218B1E43395}"/>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Feature Engineering</a:t>
            </a:r>
          </a:p>
        </p:txBody>
      </p:sp>
      <p:sp>
        <p:nvSpPr>
          <p:cNvPr id="3" name="Text Placeholder 2">
            <a:extLst>
              <a:ext uri="{FF2B5EF4-FFF2-40B4-BE49-F238E27FC236}">
                <a16:creationId xmlns:a16="http://schemas.microsoft.com/office/drawing/2014/main" id="{7DAC436C-B197-9664-D83B-E0495292057B}"/>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Example: 7-day rolling temperature averages.</a:t>
            </a:r>
          </a:p>
          <a:p>
            <a:r>
              <a:rPr lang="en-US" sz="2000"/>
              <a:t>Justification of feature choices.</a:t>
            </a:r>
          </a:p>
        </p:txBody>
      </p:sp>
      <p:pic>
        <p:nvPicPr>
          <p:cNvPr id="5" name="Picture 4">
            <a:extLst>
              <a:ext uri="{FF2B5EF4-FFF2-40B4-BE49-F238E27FC236}">
                <a16:creationId xmlns:a16="http://schemas.microsoft.com/office/drawing/2014/main" id="{D382F351-127C-C349-7374-3A440FBD379C}"/>
              </a:ext>
            </a:extLst>
          </p:cNvPr>
          <p:cNvPicPr>
            <a:picLocks noChangeAspect="1"/>
          </p:cNvPicPr>
          <p:nvPr/>
        </p:nvPicPr>
        <p:blipFill>
          <a:blip r:embed="rId3"/>
          <a:srcRect l="17569" r="32375"/>
          <a:stretch/>
        </p:blipFill>
        <p:spPr>
          <a:xfrm>
            <a:off x="6096000" y="1"/>
            <a:ext cx="6102825" cy="6858000"/>
          </a:xfrm>
          <a:prstGeom prst="rect">
            <a:avLst/>
          </a:prstGeom>
        </p:spPr>
      </p:pic>
    </p:spTree>
    <p:extLst>
      <p:ext uri="{BB962C8B-B14F-4D97-AF65-F5344CB8AC3E}">
        <p14:creationId xmlns:p14="http://schemas.microsoft.com/office/powerpoint/2010/main" val="91205748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B7FC4-2DB2-4B62-C147-B841AE6C80EC}"/>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t>Modeling Strategy</a:t>
            </a:r>
          </a:p>
        </p:txBody>
      </p:sp>
      <p:pic>
        <p:nvPicPr>
          <p:cNvPr id="5" name="Picture 4" descr="Thin geometric plinth in a graph">
            <a:extLst>
              <a:ext uri="{FF2B5EF4-FFF2-40B4-BE49-F238E27FC236}">
                <a16:creationId xmlns:a16="http://schemas.microsoft.com/office/drawing/2014/main" id="{EDC7C943-1E2D-5D58-F06A-E974E74A6033}"/>
              </a:ext>
            </a:extLst>
          </p:cNvPr>
          <p:cNvPicPr>
            <a:picLocks noChangeAspect="1"/>
          </p:cNvPicPr>
          <p:nvPr/>
        </p:nvPicPr>
        <p:blipFill>
          <a:blip r:embed="rId3"/>
          <a:srcRect l="31491" r="9175"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5A0BF0C0-001D-E76E-A0AD-DC207C4D1FF0}"/>
              </a:ext>
            </a:extLst>
          </p:cNvPr>
          <p:cNvSpPr>
            <a:spLocks noGrp="1"/>
          </p:cNvSpPr>
          <p:nvPr>
            <p:ph type="body" idx="1"/>
          </p:nvPr>
        </p:nvSpPr>
        <p:spPr>
          <a:xfrm>
            <a:off x="6823878" y="2533476"/>
            <a:ext cx="4491820" cy="3447832"/>
          </a:xfrm>
        </p:spPr>
        <p:txBody>
          <a:bodyPr vert="horz" lIns="91440" tIns="45720" rIns="91440" bIns="45720" rtlCol="0" anchor="t">
            <a:normAutofit/>
          </a:bodyPr>
          <a:lstStyle/>
          <a:p>
            <a:r>
              <a:rPr lang="en-US" sz="2000"/>
              <a:t>Baseline model: Linear regression.</a:t>
            </a:r>
          </a:p>
          <a:p>
            <a:r>
              <a:rPr lang="en-US" sz="2000"/>
              <a:t>Advanced models: Random Forest and Gradient Boosting.</a:t>
            </a:r>
          </a:p>
        </p:txBody>
      </p:sp>
    </p:spTree>
    <p:extLst>
      <p:ext uri="{BB962C8B-B14F-4D97-AF65-F5344CB8AC3E}">
        <p14:creationId xmlns:p14="http://schemas.microsoft.com/office/powerpoint/2010/main" val="3515290062"/>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omino effect white cut-outs and one blue cutout">
            <a:extLst>
              <a:ext uri="{FF2B5EF4-FFF2-40B4-BE49-F238E27FC236}">
                <a16:creationId xmlns:a16="http://schemas.microsoft.com/office/drawing/2014/main" id="{988E4932-AE55-5357-F077-4FE472E17A5A}"/>
              </a:ext>
            </a:extLst>
          </p:cNvPr>
          <p:cNvPicPr>
            <a:picLocks noChangeAspect="1"/>
          </p:cNvPicPr>
          <p:nvPr/>
        </p:nvPicPr>
        <p:blipFill>
          <a:blip r:embed="rId2"/>
          <a:srcRect l="38543" r="2191"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491B2-F6FF-B64C-09DC-D5C795196D63}"/>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a:t>Model Comparison</a:t>
            </a:r>
          </a:p>
        </p:txBody>
      </p:sp>
      <p:sp>
        <p:nvSpPr>
          <p:cNvPr id="3" name="Text Placeholder 2">
            <a:extLst>
              <a:ext uri="{FF2B5EF4-FFF2-40B4-BE49-F238E27FC236}">
                <a16:creationId xmlns:a16="http://schemas.microsoft.com/office/drawing/2014/main" id="{9832CAF1-57E5-2BEA-1D4C-497E73045D57}"/>
              </a:ext>
            </a:extLst>
          </p:cNvPr>
          <p:cNvSpPr>
            <a:spLocks noGrp="1"/>
          </p:cNvSpPr>
          <p:nvPr>
            <p:ph type="body" idx="1"/>
          </p:nvPr>
        </p:nvSpPr>
        <p:spPr>
          <a:xfrm>
            <a:off x="761801" y="2884929"/>
            <a:ext cx="4659756" cy="3374137"/>
          </a:xfrm>
        </p:spPr>
        <p:txBody>
          <a:bodyPr vert="horz" lIns="91440" tIns="45720" rIns="91440" bIns="45720" rtlCol="0" anchor="ctr">
            <a:normAutofit/>
          </a:bodyPr>
          <a:lstStyle/>
          <a:p>
            <a:r>
              <a:rPr lang="en-US" sz="2000"/>
              <a:t>Performance comparison of different models.</a:t>
            </a:r>
          </a:p>
          <a:p>
            <a:r>
              <a:rPr lang="en-US" sz="2000"/>
              <a:t>Metrics: RMSE, MAPE.</a:t>
            </a:r>
          </a:p>
        </p:txBody>
      </p:sp>
    </p:spTree>
    <p:extLst>
      <p:ext uri="{BB962C8B-B14F-4D97-AF65-F5344CB8AC3E}">
        <p14:creationId xmlns:p14="http://schemas.microsoft.com/office/powerpoint/2010/main" val="4199150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9282-FAA4-7789-301B-3D637A5E136B}"/>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t>Challenges in Data Modeling</a:t>
            </a:r>
          </a:p>
        </p:txBody>
      </p:sp>
      <p:pic>
        <p:nvPicPr>
          <p:cNvPr id="5" name="Picture 4" descr="close up of man finger on stock market charts">
            <a:extLst>
              <a:ext uri="{FF2B5EF4-FFF2-40B4-BE49-F238E27FC236}">
                <a16:creationId xmlns:a16="http://schemas.microsoft.com/office/drawing/2014/main" id="{22300B31-46A3-C158-B771-C94554CCE43A}"/>
              </a:ext>
            </a:extLst>
          </p:cNvPr>
          <p:cNvPicPr>
            <a:picLocks noChangeAspect="1"/>
          </p:cNvPicPr>
          <p:nvPr/>
        </p:nvPicPr>
        <p:blipFill>
          <a:blip r:embed="rId2"/>
          <a:srcRect l="8282" r="32383" b="-1"/>
          <a:stretch/>
        </p:blipFill>
        <p:spPr>
          <a:xfrm>
            <a:off x="20" y="10"/>
            <a:ext cx="6095980" cy="6857990"/>
          </a:xfrm>
          <a:prstGeom prst="rect">
            <a:avLst/>
          </a:prstGeom>
        </p:spPr>
      </p:pic>
      <p:grpSp>
        <p:nvGrpSpPr>
          <p:cNvPr id="20" name="Group 1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1" name="Rectangle 2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89DB8649-51BA-40E7-2B3C-7BF4B0CCAE53}"/>
              </a:ext>
            </a:extLst>
          </p:cNvPr>
          <p:cNvSpPr>
            <a:spLocks noGrp="1"/>
          </p:cNvSpPr>
          <p:nvPr>
            <p:ph type="body" idx="1"/>
          </p:nvPr>
        </p:nvSpPr>
        <p:spPr>
          <a:xfrm>
            <a:off x="6823878" y="2533476"/>
            <a:ext cx="4491820" cy="3447832"/>
          </a:xfrm>
        </p:spPr>
        <p:txBody>
          <a:bodyPr vert="horz" lIns="91440" tIns="45720" rIns="91440" bIns="45720" rtlCol="0" anchor="t">
            <a:normAutofit/>
          </a:bodyPr>
          <a:lstStyle/>
          <a:p>
            <a:r>
              <a:rPr lang="en-US" sz="2000"/>
              <a:t>Handling missing data.</a:t>
            </a:r>
          </a:p>
          <a:p>
            <a:r>
              <a:rPr lang="en-US" sz="2000"/>
              <a:t>Balancing the dataset for underrepresented regions or time periods.</a:t>
            </a:r>
          </a:p>
        </p:txBody>
      </p:sp>
    </p:spTree>
    <p:extLst>
      <p:ext uri="{BB962C8B-B14F-4D97-AF65-F5344CB8AC3E}">
        <p14:creationId xmlns:p14="http://schemas.microsoft.com/office/powerpoint/2010/main" val="418247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ECC69-CF43-67FB-0CB1-71C2DCDC9225}"/>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4600"/>
              <a:t>Model Performance and Prediction Accuracy</a:t>
            </a:r>
          </a:p>
        </p:txBody>
      </p:sp>
      <p:sp>
        <p:nvSpPr>
          <p:cNvPr id="103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F33CCB1B-3757-F4D3-3EE2-218CCAAB41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2608" y="3193697"/>
            <a:ext cx="3758184" cy="2452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42C050-A6EA-824E-F9C9-95F47A24FB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6908" y="3212488"/>
            <a:ext cx="3758184" cy="24146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5F6E883-4CC7-CC5A-FB03-8FA5E5EB24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41208" y="3217185"/>
            <a:ext cx="3758184" cy="240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8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60A46A-E5DC-1AAF-1ED0-DB01B22E555C}"/>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FCBE0-35ED-78E5-13FE-5892EAF5B7B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100" kern="1200">
                <a:solidFill>
                  <a:schemeClr val="tx1"/>
                </a:solidFill>
                <a:latin typeface="+mj-lt"/>
                <a:ea typeface="+mj-ea"/>
                <a:cs typeface="+mj-cs"/>
              </a:rPr>
              <a:t>Temporal Analysis of Wildfire Predictions</a:t>
            </a:r>
          </a:p>
        </p:txBody>
      </p:sp>
      <p:sp>
        <p:nvSpPr>
          <p:cNvPr id="205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47DBEBA-EC95-DD42-FFD4-BFBC799311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7040" y="2084546"/>
            <a:ext cx="8438341" cy="459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8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307DC-3DF6-C9EB-15C8-A8BCF2BF39EC}"/>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1600" dirty="0"/>
              <a:t>Insights and Future Enhancements</a:t>
            </a:r>
            <a:endParaRPr lang="en-US" sz="4000" dirty="0"/>
          </a:p>
        </p:txBody>
      </p:sp>
      <p:sp>
        <p:nvSpPr>
          <p:cNvPr id="7" name="TextBox 6">
            <a:extLst>
              <a:ext uri="{FF2B5EF4-FFF2-40B4-BE49-F238E27FC236}">
                <a16:creationId xmlns:a16="http://schemas.microsoft.com/office/drawing/2014/main" id="{072FD782-0FBB-FBAD-5658-B92FB4355935}"/>
              </a:ext>
            </a:extLst>
          </p:cNvPr>
          <p:cNvSpPr txBox="1"/>
          <p:nvPr/>
        </p:nvSpPr>
        <p:spPr>
          <a:xfrm>
            <a:off x="873760" y="2795286"/>
            <a:ext cx="9398000" cy="2308324"/>
          </a:xfrm>
          <a:prstGeom prst="rect">
            <a:avLst/>
          </a:prstGeom>
          <a:noFill/>
        </p:spPr>
        <p:txBody>
          <a:bodyPr wrap="square" rtlCol="0">
            <a:spAutoFit/>
          </a:bodyPr>
          <a:lstStyle/>
          <a:p>
            <a:r>
              <a:rPr lang="en-US"/>
              <a:t>Key Takeaways:Model performance shows strong alignment between predicted and actual wildfire occurrences, as depicted in the comparative scatter and temporal analysis graphs.Certain patterns in prediction errors suggest areas for further model refinement, particularly in high-frequency or high-severity instances.Areas for Improvement:Enhancing Model Accuracy: Further feature engineering and inclusion of additional environmental variables (e.g., humidity, vegetation density) could improve predictions.Reducing Prediction Variability: By implementing techniques like ensemble models (e.g., XGBoost), the model may achieve more consistent predictions across diverse regions and conditions.</a:t>
            </a:r>
            <a:endParaRPr lang="en-US" dirty="0"/>
          </a:p>
        </p:txBody>
      </p:sp>
    </p:spTree>
    <p:extLst>
      <p:ext uri="{BB962C8B-B14F-4D97-AF65-F5344CB8AC3E}">
        <p14:creationId xmlns:p14="http://schemas.microsoft.com/office/powerpoint/2010/main" val="28370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fire with smoke and clouds&#10;&#10;Description automatically generated">
            <a:extLst>
              <a:ext uri="{FF2B5EF4-FFF2-40B4-BE49-F238E27FC236}">
                <a16:creationId xmlns:a16="http://schemas.microsoft.com/office/drawing/2014/main" id="{7A71723B-C954-7FFC-AE5A-BD2051FBFB08}"/>
              </a:ext>
            </a:extLst>
          </p:cNvPr>
          <p:cNvPicPr>
            <a:picLocks noChangeAspect="1"/>
          </p:cNvPicPr>
          <p:nvPr/>
        </p:nvPicPr>
        <p:blipFill>
          <a:blip r:embed="rId2">
            <a:clrChange>
              <a:clrFrom>
                <a:srgbClr val="3A372D"/>
              </a:clrFrom>
              <a:clrTo>
                <a:srgbClr val="3A372D">
                  <a:alpha val="0"/>
                </a:srgbClr>
              </a:clrTo>
            </a:clrChange>
            <a:alphaModFix/>
            <a:extLst>
              <a:ext uri="{28A0092B-C50C-407E-A947-70E740481C1C}">
                <a14:useLocalDpi xmlns:a14="http://schemas.microsoft.com/office/drawing/2010/main" val="0"/>
              </a:ext>
            </a:extLst>
          </a:blip>
          <a:srcRect b="174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09A5901-912E-1B86-37F7-227A86C71597}"/>
              </a:ext>
            </a:extLst>
          </p:cNvPr>
          <p:cNvSpPr>
            <a:spLocks noGrp="1"/>
          </p:cNvSpPr>
          <p:nvPr>
            <p:ph type="title"/>
          </p:nvPr>
        </p:nvSpPr>
        <p:spPr/>
        <p:txBody>
          <a:bodyPr>
            <a:normAutofit/>
          </a:bodyPr>
          <a:lstStyle/>
          <a:p>
            <a:r>
              <a:rPr lang="en-US" sz="4800" b="1" dirty="0">
                <a:solidFill>
                  <a:schemeClr val="bg1"/>
                </a:solidFill>
              </a:rPr>
              <a:t>Agenda</a:t>
            </a:r>
          </a:p>
        </p:txBody>
      </p:sp>
      <p:graphicFrame>
        <p:nvGraphicFramePr>
          <p:cNvPr id="5" name="Text Placeholder 2">
            <a:extLst>
              <a:ext uri="{FF2B5EF4-FFF2-40B4-BE49-F238E27FC236}">
                <a16:creationId xmlns:a16="http://schemas.microsoft.com/office/drawing/2014/main" id="{B016E763-D280-1510-F3E7-904201E7A43D}"/>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340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 Placeholder 7">
            <a:extLst>
              <a:ext uri="{FF2B5EF4-FFF2-40B4-BE49-F238E27FC236}">
                <a16:creationId xmlns:a16="http://schemas.microsoft.com/office/drawing/2014/main" id="{1D0E11FD-5F7C-C812-E441-912A35768F14}"/>
              </a:ext>
            </a:extLst>
          </p:cNvPr>
          <p:cNvSpPr>
            <a:spLocks noGrp="1"/>
          </p:cNvSpPr>
          <p:nvPr>
            <p:ph type="body" idx="1"/>
          </p:nvPr>
        </p:nvSpPr>
        <p:spPr/>
        <p:txBody>
          <a:bodyPr>
            <a:normAutofit fontScale="92500" lnSpcReduction="10000"/>
          </a:bodyPr>
          <a:lstStyle/>
          <a:p>
            <a:r>
              <a:rPr lang="en-US" b="1" dirty="0"/>
              <a:t>Proposed Project Outcomes and Next Steps</a:t>
            </a:r>
            <a:endParaRPr lang="en-US" dirty="0"/>
          </a:p>
          <a:p>
            <a:pPr>
              <a:buFont typeface="Arial" panose="020B0604020202020204" pitchFamily="34" charset="0"/>
              <a:buChar char="•"/>
            </a:pPr>
            <a:r>
              <a:rPr lang="en-US" b="1" dirty="0"/>
              <a:t>Projected Impact</a:t>
            </a:r>
            <a:r>
              <a:rPr lang="en-US" dirty="0"/>
              <a:t>: This project aims to support wildfire risk mitigation through insights for emergency responders and policy guidance.</a:t>
            </a:r>
          </a:p>
          <a:p>
            <a:pPr>
              <a:buFont typeface="Arial" panose="020B0604020202020204" pitchFamily="34" charset="0"/>
              <a:buChar char="•"/>
            </a:pPr>
            <a:r>
              <a:rPr lang="en-US" b="1" dirty="0"/>
              <a:t>Future Research</a:t>
            </a:r>
            <a:r>
              <a:rPr lang="en-US" dirty="0"/>
              <a:t>: Plans include exploring additional data sources and testing advanced machine learning models.</a:t>
            </a:r>
          </a:p>
          <a:p>
            <a:pPr>
              <a:buFont typeface="Arial" panose="020B0604020202020204" pitchFamily="34" charset="0"/>
              <a:buChar char="•"/>
            </a:pPr>
            <a:r>
              <a:rPr lang="en-US" b="1" dirty="0"/>
              <a:t>Project Timeline</a:t>
            </a:r>
            <a:r>
              <a:rPr lang="en-US" dirty="0"/>
              <a:t>: A structured timeline with key milestones will be established to guide project progress.</a:t>
            </a:r>
          </a:p>
          <a:p>
            <a:pPr>
              <a:buFont typeface="Arial" panose="020B0604020202020204" pitchFamily="34" charset="0"/>
              <a:buChar char="•"/>
            </a:pPr>
            <a:r>
              <a:rPr lang="en-US" b="1" dirty="0"/>
              <a:t>Anticipated Challenges</a:t>
            </a:r>
            <a:r>
              <a:rPr lang="en-US" dirty="0"/>
              <a:t>: We expect to address data gaps and balance representation in the dataset.</a:t>
            </a:r>
          </a:p>
          <a:p>
            <a:pPr>
              <a:buFont typeface="Arial" panose="020B0604020202020204" pitchFamily="34" charset="0"/>
              <a:buChar char="•"/>
            </a:pPr>
            <a:r>
              <a:rPr lang="en-US" b="1" dirty="0"/>
              <a:t>Long-term Goals</a:t>
            </a:r>
            <a:r>
              <a:rPr lang="en-US" dirty="0"/>
              <a:t>: Enhance community preparedness and contribute to sustainable wildfire management solutions.</a:t>
            </a:r>
          </a:p>
          <a:p>
            <a:endParaRPr lang="en-US" dirty="0"/>
          </a:p>
        </p:txBody>
      </p:sp>
    </p:spTree>
    <p:extLst>
      <p:ext uri="{BB962C8B-B14F-4D97-AF65-F5344CB8AC3E}">
        <p14:creationId xmlns:p14="http://schemas.microsoft.com/office/powerpoint/2010/main" val="2576207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B05B6-565F-D7C3-81EF-E034ECCCD675}"/>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dirty="0"/>
              <a:t>Thank You</a:t>
            </a:r>
          </a:p>
        </p:txBody>
      </p:sp>
    </p:spTree>
    <p:extLst>
      <p:ext uri="{BB962C8B-B14F-4D97-AF65-F5344CB8AC3E}">
        <p14:creationId xmlns:p14="http://schemas.microsoft.com/office/powerpoint/2010/main" val="75002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D3EA8-3CEA-A2AF-46AA-498E3988FB40}"/>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Business Problem Statement</a:t>
            </a:r>
          </a:p>
        </p:txBody>
      </p:sp>
      <p:sp>
        <p:nvSpPr>
          <p:cNvPr id="3" name="Text Placeholder 2">
            <a:extLst>
              <a:ext uri="{FF2B5EF4-FFF2-40B4-BE49-F238E27FC236}">
                <a16:creationId xmlns:a16="http://schemas.microsoft.com/office/drawing/2014/main" id="{EDA648AB-0543-1CEA-C701-E361E55A500E}"/>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Objective: Predict wildfire risks using ML models</a:t>
            </a:r>
          </a:p>
          <a:p>
            <a:r>
              <a:rPr lang="en-US" sz="2000"/>
              <a:t>Example: Jasper wildfire 2024 – Impact: $880 million loss</a:t>
            </a:r>
          </a:p>
          <a:p>
            <a:r>
              <a:rPr lang="en-US" sz="2000"/>
              <a:t>Potential savings from early detection: 10-20% of damages.</a:t>
            </a:r>
          </a:p>
        </p:txBody>
      </p:sp>
      <p:pic>
        <p:nvPicPr>
          <p:cNvPr id="5" name="Picture 4" descr="Orange and blue numbers and graphs">
            <a:extLst>
              <a:ext uri="{FF2B5EF4-FFF2-40B4-BE49-F238E27FC236}">
                <a16:creationId xmlns:a16="http://schemas.microsoft.com/office/drawing/2014/main" id="{C33DFF20-9D68-5C0C-3C23-9CD38E74F6F8}"/>
              </a:ext>
            </a:extLst>
          </p:cNvPr>
          <p:cNvPicPr>
            <a:picLocks noChangeAspect="1"/>
          </p:cNvPicPr>
          <p:nvPr/>
        </p:nvPicPr>
        <p:blipFill>
          <a:blip r:embed="rId2"/>
          <a:srcRect l="18020" r="27475" b="1"/>
          <a:stretch/>
        </p:blipFill>
        <p:spPr>
          <a:xfrm>
            <a:off x="6096000" y="1"/>
            <a:ext cx="6102825" cy="6858000"/>
          </a:xfrm>
          <a:prstGeom prst="rect">
            <a:avLst/>
          </a:prstGeom>
        </p:spPr>
      </p:pic>
    </p:spTree>
    <p:extLst>
      <p:ext uri="{BB962C8B-B14F-4D97-AF65-F5344CB8AC3E}">
        <p14:creationId xmlns:p14="http://schemas.microsoft.com/office/powerpoint/2010/main" val="189712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7112-8992-61BA-BF6C-CF1CA9AE7F14}"/>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a:t>Why This Problem is Critical</a:t>
            </a:r>
          </a:p>
        </p:txBody>
      </p:sp>
      <p:pic>
        <p:nvPicPr>
          <p:cNvPr id="5" name="Picture 4" descr="Fire and smoke">
            <a:extLst>
              <a:ext uri="{FF2B5EF4-FFF2-40B4-BE49-F238E27FC236}">
                <a16:creationId xmlns:a16="http://schemas.microsoft.com/office/drawing/2014/main" id="{95F24121-6EF4-564C-05BE-D62876B76747}"/>
              </a:ext>
            </a:extLst>
          </p:cNvPr>
          <p:cNvPicPr>
            <a:picLocks noChangeAspect="1"/>
          </p:cNvPicPr>
          <p:nvPr/>
        </p:nvPicPr>
        <p:blipFill>
          <a:blip r:embed="rId2"/>
          <a:srcRect l="22833" r="17833"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F0BFD921-E33C-32A0-F7E8-7093BE0E77CD}"/>
              </a:ext>
            </a:extLst>
          </p:cNvPr>
          <p:cNvSpPr>
            <a:spLocks noGrp="1"/>
          </p:cNvSpPr>
          <p:nvPr>
            <p:ph type="body" idx="1"/>
          </p:nvPr>
        </p:nvSpPr>
        <p:spPr>
          <a:xfrm>
            <a:off x="6823878" y="2533476"/>
            <a:ext cx="4491820" cy="3447832"/>
          </a:xfrm>
        </p:spPr>
        <p:txBody>
          <a:bodyPr vert="horz" lIns="91440" tIns="45720" rIns="91440" bIns="45720" rtlCol="0" anchor="t">
            <a:normAutofit/>
          </a:bodyPr>
          <a:lstStyle/>
          <a:p>
            <a:r>
              <a:rPr lang="en-US" sz="2000"/>
              <a:t>Increasing frequency and severity of wildfires.</a:t>
            </a:r>
          </a:p>
          <a:p>
            <a:r>
              <a:rPr lang="en-US" sz="2000"/>
              <a:t>Societal, economic, and environmental impact.</a:t>
            </a:r>
          </a:p>
          <a:p>
            <a:r>
              <a:rPr lang="en-US" sz="2000"/>
              <a:t>Lack of early detection and prediction tools.</a:t>
            </a:r>
          </a:p>
        </p:txBody>
      </p:sp>
    </p:spTree>
    <p:extLst>
      <p:ext uri="{BB962C8B-B14F-4D97-AF65-F5344CB8AC3E}">
        <p14:creationId xmlns:p14="http://schemas.microsoft.com/office/powerpoint/2010/main" val="3984696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2A4C-DE16-67B4-CA21-3541C4D065A5}"/>
              </a:ext>
            </a:extLst>
          </p:cNvPr>
          <p:cNvSpPr>
            <a:spLocks noGrp="1"/>
          </p:cNvSpPr>
          <p:nvPr>
            <p:ph type="title"/>
          </p:nvPr>
        </p:nvSpPr>
        <p:spPr>
          <a:xfrm>
            <a:off x="876693" y="741391"/>
            <a:ext cx="4355265" cy="1616203"/>
          </a:xfrm>
        </p:spPr>
        <p:txBody>
          <a:bodyPr vert="horz" lIns="91440" tIns="45720" rIns="91440" bIns="45720" rtlCol="0" anchor="b">
            <a:normAutofit/>
          </a:bodyPr>
          <a:lstStyle/>
          <a:p>
            <a:r>
              <a:rPr lang="en-US" sz="3200"/>
              <a:t>Responsible AI / Ethical Considerations</a:t>
            </a:r>
          </a:p>
        </p:txBody>
      </p:sp>
      <p:sp>
        <p:nvSpPr>
          <p:cNvPr id="3" name="Text Placeholder 2">
            <a:extLst>
              <a:ext uri="{FF2B5EF4-FFF2-40B4-BE49-F238E27FC236}">
                <a16:creationId xmlns:a16="http://schemas.microsoft.com/office/drawing/2014/main" id="{C7C72FF5-CC9F-EC6A-AE83-37C7CFAB903E}"/>
              </a:ext>
            </a:extLst>
          </p:cNvPr>
          <p:cNvSpPr>
            <a:spLocks noGrp="1"/>
          </p:cNvSpPr>
          <p:nvPr>
            <p:ph type="body" idx="1"/>
          </p:nvPr>
        </p:nvSpPr>
        <p:spPr>
          <a:xfrm>
            <a:off x="876692" y="2533476"/>
            <a:ext cx="4355265" cy="3447832"/>
          </a:xfrm>
        </p:spPr>
        <p:txBody>
          <a:bodyPr vert="horz" lIns="91440" tIns="45720" rIns="91440" bIns="45720" rtlCol="0" anchor="t">
            <a:normAutofit/>
          </a:bodyPr>
          <a:lstStyle/>
          <a:p>
            <a:r>
              <a:rPr lang="en-US" sz="2000"/>
              <a:t>Bias in data (e.g., underrepresented regions)</a:t>
            </a:r>
          </a:p>
          <a:p>
            <a:r>
              <a:rPr lang="en-US" sz="2000"/>
              <a:t>Privacy and data security concerns.</a:t>
            </a:r>
          </a:p>
          <a:p>
            <a:r>
              <a:rPr lang="en-US" sz="2000"/>
              <a:t>Ethical considerations and mitigation strategies.</a:t>
            </a:r>
          </a:p>
        </p:txBody>
      </p:sp>
      <p:pic>
        <p:nvPicPr>
          <p:cNvPr id="5" name="Picture 4" descr="Graph">
            <a:extLst>
              <a:ext uri="{FF2B5EF4-FFF2-40B4-BE49-F238E27FC236}">
                <a16:creationId xmlns:a16="http://schemas.microsoft.com/office/drawing/2014/main" id="{094A988F-5848-D10F-121C-9286C22667D2}"/>
              </a:ext>
            </a:extLst>
          </p:cNvPr>
          <p:cNvPicPr>
            <a:picLocks noChangeAspect="1"/>
          </p:cNvPicPr>
          <p:nvPr/>
        </p:nvPicPr>
        <p:blipFill>
          <a:blip r:embed="rId3"/>
          <a:srcRect l="16589" r="27855"/>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020051561"/>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all painted with an arrow and a dartboard">
            <a:extLst>
              <a:ext uri="{FF2B5EF4-FFF2-40B4-BE49-F238E27FC236}">
                <a16:creationId xmlns:a16="http://schemas.microsoft.com/office/drawing/2014/main" id="{856EA686-6FDC-153F-0A0E-634EB87547B3}"/>
              </a:ext>
            </a:extLst>
          </p:cNvPr>
          <p:cNvPicPr>
            <a:picLocks noChangeAspect="1"/>
          </p:cNvPicPr>
          <p:nvPr/>
        </p:nvPicPr>
        <p:blipFill>
          <a:blip r:embed="rId3"/>
          <a:srcRect l="43595"/>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8ABA3-6B01-FD65-3BEB-6E61018F0D95}"/>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Project Goals</a:t>
            </a:r>
          </a:p>
        </p:txBody>
      </p:sp>
      <p:sp>
        <p:nvSpPr>
          <p:cNvPr id="3" name="Text Placeholder 2">
            <a:extLst>
              <a:ext uri="{FF2B5EF4-FFF2-40B4-BE49-F238E27FC236}">
                <a16:creationId xmlns:a16="http://schemas.microsoft.com/office/drawing/2014/main" id="{F8C16BBB-AB72-06B9-6732-5AFDB3A6BD54}"/>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Goal 1: Predict wildfire risks.</a:t>
            </a:r>
          </a:p>
          <a:p>
            <a:r>
              <a:rPr lang="en-US" sz="2000"/>
              <a:t>Goal 2: Provide insights to emergency responders and policymakers.</a:t>
            </a:r>
          </a:p>
        </p:txBody>
      </p:sp>
    </p:spTree>
    <p:extLst>
      <p:ext uri="{BB962C8B-B14F-4D97-AF65-F5344CB8AC3E}">
        <p14:creationId xmlns:p14="http://schemas.microsoft.com/office/powerpoint/2010/main" val="3413681686"/>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FDA34-599A-4507-2A8D-34CDFDDD4C76}"/>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Expected Benefits to Stakeholders</a:t>
            </a:r>
          </a:p>
        </p:txBody>
      </p:sp>
      <p:sp>
        <p:nvSpPr>
          <p:cNvPr id="3" name="Text Placeholder 2">
            <a:extLst>
              <a:ext uri="{FF2B5EF4-FFF2-40B4-BE49-F238E27FC236}">
                <a16:creationId xmlns:a16="http://schemas.microsoft.com/office/drawing/2014/main" id="{C15F4273-00FC-3E10-752F-3F4E263EEB41}"/>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Government: Improved decision-making.</a:t>
            </a:r>
          </a:p>
          <a:p>
            <a:r>
              <a:rPr lang="en-US" sz="2000"/>
              <a:t>Insurance: Reduced claims.</a:t>
            </a:r>
          </a:p>
          <a:p>
            <a:r>
              <a:rPr lang="en-US" sz="2000"/>
              <a:t>Communities: Enhanced safety and preparedness.</a:t>
            </a:r>
          </a:p>
        </p:txBody>
      </p:sp>
      <p:pic>
        <p:nvPicPr>
          <p:cNvPr id="5" name="Picture 4" descr="Colourful carved figures of humans">
            <a:extLst>
              <a:ext uri="{FF2B5EF4-FFF2-40B4-BE49-F238E27FC236}">
                <a16:creationId xmlns:a16="http://schemas.microsoft.com/office/drawing/2014/main" id="{5BA1303D-0429-E089-D714-5181CA597A99}"/>
              </a:ext>
            </a:extLst>
          </p:cNvPr>
          <p:cNvPicPr>
            <a:picLocks noChangeAspect="1"/>
          </p:cNvPicPr>
          <p:nvPr/>
        </p:nvPicPr>
        <p:blipFill>
          <a:blip r:embed="rId3"/>
          <a:srcRect l="18414" r="18181" b="-1"/>
          <a:stretch/>
        </p:blipFill>
        <p:spPr>
          <a:xfrm>
            <a:off x="6096000" y="1"/>
            <a:ext cx="6102825" cy="6858000"/>
          </a:xfrm>
          <a:prstGeom prst="rect">
            <a:avLst/>
          </a:prstGeom>
        </p:spPr>
      </p:pic>
    </p:spTree>
    <p:extLst>
      <p:ext uri="{BB962C8B-B14F-4D97-AF65-F5344CB8AC3E}">
        <p14:creationId xmlns:p14="http://schemas.microsoft.com/office/powerpoint/2010/main" val="131506174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old coloured compass">
            <a:extLst>
              <a:ext uri="{FF2B5EF4-FFF2-40B4-BE49-F238E27FC236}">
                <a16:creationId xmlns:a16="http://schemas.microsoft.com/office/drawing/2014/main" id="{1AE2F689-53A3-5C50-1463-A222F6F59A2A}"/>
              </a:ext>
            </a:extLst>
          </p:cNvPr>
          <p:cNvPicPr>
            <a:picLocks noChangeAspect="1"/>
          </p:cNvPicPr>
          <p:nvPr/>
        </p:nvPicPr>
        <p:blipFill>
          <a:blip r:embed="rId2"/>
          <a:srcRect l="42381" r="4960"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4045C-2630-94A6-A5A6-6B2A23AF7FD7}"/>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Data Context</a:t>
            </a:r>
          </a:p>
        </p:txBody>
      </p:sp>
      <p:sp>
        <p:nvSpPr>
          <p:cNvPr id="3" name="Text Placeholder 2">
            <a:extLst>
              <a:ext uri="{FF2B5EF4-FFF2-40B4-BE49-F238E27FC236}">
                <a16:creationId xmlns:a16="http://schemas.microsoft.com/office/drawing/2014/main" id="{41A48B2A-33BE-AD89-A4CC-616CA0872D6B}"/>
              </a:ext>
            </a:extLst>
          </p:cNvPr>
          <p:cNvSpPr>
            <a:spLocks noGrp="1"/>
          </p:cNvSpPr>
          <p:nvPr>
            <p:ph type="body" idx="1"/>
          </p:nvPr>
        </p:nvSpPr>
        <p:spPr>
          <a:xfrm>
            <a:off x="6115317" y="2743200"/>
            <a:ext cx="5247340" cy="3496878"/>
          </a:xfrm>
        </p:spPr>
        <p:txBody>
          <a:bodyPr vert="horz" lIns="91440" tIns="45720" rIns="91440" bIns="45720" rtlCol="0" anchor="ctr">
            <a:normAutofit/>
          </a:bodyPr>
          <a:lstStyle/>
          <a:p>
            <a:r>
              <a:rPr lang="en-US" sz="2000"/>
              <a:t>Dataset 1: Wildfire historical data.</a:t>
            </a:r>
          </a:p>
          <a:p>
            <a:r>
              <a:rPr lang="en-US" sz="2000"/>
              <a:t>Dataset 2: Weather station data.</a:t>
            </a:r>
          </a:p>
          <a:p>
            <a:r>
              <a:rPr lang="en-US" sz="2000"/>
              <a:t>Data preprocessing challenges and justification for additional data.</a:t>
            </a:r>
          </a:p>
        </p:txBody>
      </p:sp>
    </p:spTree>
    <p:extLst>
      <p:ext uri="{BB962C8B-B14F-4D97-AF65-F5344CB8AC3E}">
        <p14:creationId xmlns:p14="http://schemas.microsoft.com/office/powerpoint/2010/main" val="145705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C82E3-C2E3-705E-23FF-866F6F6F764F}"/>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Overview of Datasets</a:t>
            </a:r>
          </a:p>
        </p:txBody>
      </p:sp>
      <p:sp>
        <p:nvSpPr>
          <p:cNvPr id="3" name="Text Placeholder 2">
            <a:extLst>
              <a:ext uri="{FF2B5EF4-FFF2-40B4-BE49-F238E27FC236}">
                <a16:creationId xmlns:a16="http://schemas.microsoft.com/office/drawing/2014/main" id="{AFF65C2C-0597-90DC-F545-A2F741A3EE7F}"/>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r>
              <a:rPr lang="en-US" sz="2000"/>
              <a:t>Wildfire occurrences, weather readings, and environmental factors.</a:t>
            </a:r>
          </a:p>
        </p:txBody>
      </p:sp>
      <p:pic>
        <p:nvPicPr>
          <p:cNvPr id="5" name="Picture 4" descr="Smoke from factory">
            <a:extLst>
              <a:ext uri="{FF2B5EF4-FFF2-40B4-BE49-F238E27FC236}">
                <a16:creationId xmlns:a16="http://schemas.microsoft.com/office/drawing/2014/main" id="{173778FC-A830-B905-4BB6-E1A8B4E2BEC9}"/>
              </a:ext>
            </a:extLst>
          </p:cNvPr>
          <p:cNvPicPr>
            <a:picLocks noChangeAspect="1"/>
          </p:cNvPicPr>
          <p:nvPr/>
        </p:nvPicPr>
        <p:blipFill>
          <a:blip r:embed="rId3"/>
          <a:srcRect l="37948" r="2652" b="-2"/>
          <a:stretch/>
        </p:blipFill>
        <p:spPr>
          <a:xfrm>
            <a:off x="6096000" y="1"/>
            <a:ext cx="6102825" cy="6858000"/>
          </a:xfrm>
          <a:prstGeom prst="rect">
            <a:avLst/>
          </a:prstGeom>
        </p:spPr>
      </p:pic>
    </p:spTree>
    <p:extLst>
      <p:ext uri="{BB962C8B-B14F-4D97-AF65-F5344CB8AC3E}">
        <p14:creationId xmlns:p14="http://schemas.microsoft.com/office/powerpoint/2010/main" val="271540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540</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Applied ML Final Project</vt:lpstr>
      <vt:lpstr>Agenda</vt:lpstr>
      <vt:lpstr>Business Problem Statement</vt:lpstr>
      <vt:lpstr>Why This Problem is Critical</vt:lpstr>
      <vt:lpstr>Responsible AI / Ethical Considerations</vt:lpstr>
      <vt:lpstr>Project Goals</vt:lpstr>
      <vt:lpstr>Expected Benefits to Stakeholders</vt:lpstr>
      <vt:lpstr>Data Context</vt:lpstr>
      <vt:lpstr>Overview of Datasets</vt:lpstr>
      <vt:lpstr>Exploratory Data Analysis (EDA)</vt:lpstr>
      <vt:lpstr>Key Insights from EDA</vt:lpstr>
      <vt:lpstr>Proposed Technical Approach</vt:lpstr>
      <vt:lpstr>Feature Engineering</vt:lpstr>
      <vt:lpstr>Modeling Strategy</vt:lpstr>
      <vt:lpstr>Model Comparison</vt:lpstr>
      <vt:lpstr>Challenges in Data Modeling</vt:lpstr>
      <vt:lpstr>Model Performance and Prediction Accuracy</vt:lpstr>
      <vt:lpstr>Temporal Analysis of Wildfire Predictions</vt:lpstr>
      <vt:lpstr>Insights and Future Enhancements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Dhyan Bhavsar</dc:creator>
  <cp:lastModifiedBy>Dhyan Bhavsar</cp:lastModifiedBy>
  <cp:revision>4</cp:revision>
  <dcterms:created xsi:type="dcterms:W3CDTF">2024-10-22T02:33:42Z</dcterms:created>
  <dcterms:modified xsi:type="dcterms:W3CDTF">2024-11-02T01:17:44Z</dcterms:modified>
</cp:coreProperties>
</file>